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Raleway"/>
      <p:regular r:id="rId32"/>
      <p:bold r:id="rId33"/>
      <p:italic r:id="rId34"/>
      <p:boldItalic r:id="rId35"/>
    </p:embeddedFont>
    <p:embeddedFont>
      <p:font typeface="Lat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bold.fntdata"/><Relationship Id="rId10" Type="http://schemas.openxmlformats.org/officeDocument/2006/relationships/slide" Target="slides/slide5.xml"/><Relationship Id="rId32" Type="http://schemas.openxmlformats.org/officeDocument/2006/relationships/font" Target="fonts/Raleway-regular.fntdata"/><Relationship Id="rId13" Type="http://schemas.openxmlformats.org/officeDocument/2006/relationships/slide" Target="slides/slide8.xml"/><Relationship Id="rId35" Type="http://schemas.openxmlformats.org/officeDocument/2006/relationships/font" Target="fonts/Raleway-boldItalic.fntdata"/><Relationship Id="rId12" Type="http://schemas.openxmlformats.org/officeDocument/2006/relationships/slide" Target="slides/slide7.xml"/><Relationship Id="rId34" Type="http://schemas.openxmlformats.org/officeDocument/2006/relationships/font" Target="fonts/Raleway-italic.fntdata"/><Relationship Id="rId15" Type="http://schemas.openxmlformats.org/officeDocument/2006/relationships/slide" Target="slides/slide10.xml"/><Relationship Id="rId37" Type="http://schemas.openxmlformats.org/officeDocument/2006/relationships/font" Target="fonts/Lato-bold.fntdata"/><Relationship Id="rId14" Type="http://schemas.openxmlformats.org/officeDocument/2006/relationships/slide" Target="slides/slide9.xml"/><Relationship Id="rId36" Type="http://schemas.openxmlformats.org/officeDocument/2006/relationships/font" Target="fonts/Lato-regular.fntdata"/><Relationship Id="rId17" Type="http://schemas.openxmlformats.org/officeDocument/2006/relationships/slide" Target="slides/slide12.xml"/><Relationship Id="rId39" Type="http://schemas.openxmlformats.org/officeDocument/2006/relationships/font" Target="fonts/Lato-boldItalic.fntdata"/><Relationship Id="rId16" Type="http://schemas.openxmlformats.org/officeDocument/2006/relationships/slide" Target="slides/slide11.xml"/><Relationship Id="rId38" Type="http://schemas.openxmlformats.org/officeDocument/2006/relationships/font" Target="fonts/Lat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ec7671f426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ec7671f426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ec7671f426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ec7671f426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isabel</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ec7671f426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ec7671f426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Branden (add screenshots)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a2bad604ab_6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a2bad604ab_6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Branden (add screenshots)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ec7671f426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ec7671f426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Tiff (from doc)</a:t>
            </a:r>
            <a:endParaRPr/>
          </a:p>
          <a:p>
            <a:pPr indent="0" lvl="0" marL="0" rtl="0" algn="l">
              <a:spcBef>
                <a:spcPts val="0"/>
              </a:spcBef>
              <a:spcAft>
                <a:spcPts val="0"/>
              </a:spcAft>
              <a:buClr>
                <a:schemeClr val="dk1"/>
              </a:buClr>
              <a:buSzPts val="1100"/>
              <a:buFont typeface="Arial"/>
              <a:buNone/>
            </a:pPr>
            <a:r>
              <a:rPr lang="en"/>
              <a:t>The website confused users about what this website was about, as there was nothing to grab the user's attention. Nothing was screaming to the user, “Why do you need this application in your life?”. The calculator was confusing because nothing was explained about what the ‘activity factor’ was. There was a lack of input boundaries that “broke” the calculator (very unrealistic Calorie goals). It seems that they were also confused due to how many things were on the screen.</a:t>
            </a:r>
            <a:endParaRPr/>
          </a:p>
          <a:p>
            <a:pPr indent="0" lvl="0" marL="0" rtl="0" algn="l">
              <a:spcBef>
                <a:spcPts val="0"/>
              </a:spcBef>
              <a:spcAft>
                <a:spcPts val="0"/>
              </a:spcAft>
              <a:buClr>
                <a:schemeClr val="dk1"/>
              </a:buClr>
              <a:buSzPts val="1100"/>
              <a:buFont typeface="Arial"/>
              <a:buNone/>
            </a:pPr>
            <a:r>
              <a:rPr lang="en"/>
              <a:t>Fixes:</a:t>
            </a:r>
            <a:endParaRPr/>
          </a:p>
          <a:p>
            <a:pPr indent="0" lvl="0" marL="0" rtl="0" algn="l">
              <a:spcBef>
                <a:spcPts val="0"/>
              </a:spcBef>
              <a:spcAft>
                <a:spcPts val="0"/>
              </a:spcAft>
              <a:buClr>
                <a:schemeClr val="dk1"/>
              </a:buClr>
              <a:buSzPts val="1100"/>
              <a:buFont typeface="Arial"/>
              <a:buNone/>
            </a:pPr>
            <a:r>
              <a:rPr lang="en"/>
              <a:t>Moved the calculator to the home page</a:t>
            </a:r>
            <a:endParaRPr/>
          </a:p>
          <a:p>
            <a:pPr indent="0" lvl="0" marL="0" rtl="0" algn="l">
              <a:spcBef>
                <a:spcPts val="0"/>
              </a:spcBef>
              <a:spcAft>
                <a:spcPts val="0"/>
              </a:spcAft>
              <a:buClr>
                <a:schemeClr val="dk1"/>
              </a:buClr>
              <a:buSzPts val="1100"/>
              <a:buFont typeface="Arial"/>
              <a:buNone/>
            </a:pPr>
            <a:r>
              <a:rPr lang="en"/>
              <a:t>Added explanation to the ‘activity factor’ to calculate calories</a:t>
            </a:r>
            <a:endParaRPr/>
          </a:p>
          <a:p>
            <a:pPr indent="0" lvl="0" marL="0" rtl="0" algn="l">
              <a:spcBef>
                <a:spcPts val="0"/>
              </a:spcBef>
              <a:spcAft>
                <a:spcPts val="0"/>
              </a:spcAft>
              <a:buClr>
                <a:schemeClr val="dk1"/>
              </a:buClr>
              <a:buSzPts val="1100"/>
              <a:buFont typeface="Arial"/>
              <a:buNone/>
            </a:pPr>
            <a:r>
              <a:rPr lang="en"/>
              <a:t>Added FAQ for users to look at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ec7671f426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ec7671f426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Branden (add screenshots)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ec7671f426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ec7671f426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Tiff (from doc)</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The activity level guide was very helpful. It could be enhanced if there was more guidance on the top and guidance about the results. What do these results mean? What value do they have? FAQ was nice, the format was easy to read and concise. Not extremely wordy. Imagery isn’t necessary. However, the FAQ feels blank. The answers don’t pop up to your eyes and have room to be more visually appealing. Registering a profile was rough. At the current iteration, there was really no point to registering the profile because it provided the user almost nothing.</a:t>
            </a:r>
            <a:endParaRPr/>
          </a:p>
          <a:p>
            <a:pPr indent="0" lvl="0" marL="0" rtl="0" algn="l">
              <a:spcBef>
                <a:spcPts val="0"/>
              </a:spcBef>
              <a:spcAft>
                <a:spcPts val="0"/>
              </a:spcAft>
              <a:buClr>
                <a:schemeClr val="dk1"/>
              </a:buClr>
              <a:buSzPts val="1100"/>
              <a:buFont typeface="Arial"/>
              <a:buNone/>
            </a:pPr>
            <a:r>
              <a:rPr lang="en"/>
              <a:t>(NOTE: FAQ questions should have a dropdown and hover visualization, then there should be an animation of a drop-down box of the answer).</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ec7671f426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ec7671f426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Branden (add screenshots)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ec7671f426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ec7671f426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ec7671f426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ec7671f426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tiffany</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ec7671f426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ec7671f426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sean</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ec7a8ff61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ec7a8ff61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tiffany</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a2bad604ab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a2bad604ab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isabel</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ec7671f426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ec7671f426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branden</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ec7671f426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ec7671f426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Sean</a:t>
            </a:r>
            <a:endParaRPr/>
          </a:p>
          <a:p>
            <a:pPr indent="0" lvl="0" marL="0" rtl="0" algn="l">
              <a:spcBef>
                <a:spcPts val="0"/>
              </a:spcBef>
              <a:spcAft>
                <a:spcPts val="0"/>
              </a:spcAft>
              <a:buNone/>
            </a:pPr>
            <a:r>
              <a:rPr lang="en"/>
              <a:t>5 Gestalt laws</a:t>
            </a:r>
            <a:endParaRPr/>
          </a:p>
          <a:p>
            <a:pPr indent="0" lvl="0" marL="0" rtl="0" algn="l">
              <a:spcBef>
                <a:spcPts val="0"/>
              </a:spcBef>
              <a:spcAft>
                <a:spcPts val="0"/>
              </a:spcAft>
              <a:buNone/>
            </a:pPr>
            <a:r>
              <a:t/>
            </a:r>
            <a:endParaRPr/>
          </a:p>
          <a:p>
            <a:pPr indent="0" lvl="0" marL="0" rtl="0" algn="l">
              <a:lnSpc>
                <a:spcPct val="95000"/>
              </a:lnSpc>
              <a:spcBef>
                <a:spcPts val="0"/>
              </a:spcBef>
              <a:spcAft>
                <a:spcPts val="1200"/>
              </a:spcAft>
              <a:buClr>
                <a:schemeClr val="dk1"/>
              </a:buClr>
              <a:buSzPts val="275"/>
              <a:buFont typeface="Arial"/>
              <a:buNone/>
            </a:pPr>
            <a:r>
              <a:rPr lang="en" sz="1225">
                <a:solidFill>
                  <a:srgbClr val="595959"/>
                </a:solidFill>
                <a:latin typeface="Lato"/>
                <a:ea typeface="Lato"/>
                <a:cs typeface="Lato"/>
                <a:sym typeface="Lato"/>
              </a:rPr>
              <a:t>The website was easy to navigate from page to page and from one feature to another. It was easy to find my way around the site and feedback is given to lead you in your desired direction. I was able to understand the language of the system as it was familiar to mine. I was also able to easily change my inputs if I had any errors. The design was easy to look at and was consistent throughout. Clear instructions were provided when errors were input. The simplistic design let me easily see what I wanted to see, and I was able to understand the errors that I made and how to fix them. Something that could be improved that I noticed was the redirecting with the login and register link when you are already logged in. Instead of being redirected to the profile page, I think that when you are logged in, you should just not see the option to register and login on the home page.</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ec7671f426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ec7671f426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isabel</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ec8f2431c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ec8f2431c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isabel</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ec7664b5a4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ec7664b5a4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ec7671f426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ec7671f426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ec7671f426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ec7671f426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Branden</a:t>
            </a:r>
            <a:endParaRPr/>
          </a:p>
          <a:p>
            <a:pPr indent="0" lvl="0" marL="0" rtl="0" algn="l">
              <a:spcBef>
                <a:spcPts val="0"/>
              </a:spcBef>
              <a:spcAft>
                <a:spcPts val="0"/>
              </a:spcAft>
              <a:buClr>
                <a:schemeClr val="dk1"/>
              </a:buClr>
              <a:buSzPts val="1100"/>
              <a:buFont typeface="Arial"/>
              <a:buNone/>
            </a:pPr>
            <a:r>
              <a:rPr lang="en"/>
              <a:t>Quantitative Measurements</a:t>
            </a:r>
            <a:endParaRPr/>
          </a:p>
          <a:p>
            <a:pPr indent="0" lvl="0" marL="0" rtl="0" algn="l">
              <a:spcBef>
                <a:spcPts val="0"/>
              </a:spcBef>
              <a:spcAft>
                <a:spcPts val="0"/>
              </a:spcAft>
              <a:buClr>
                <a:schemeClr val="dk1"/>
              </a:buClr>
              <a:buSzPts val="1100"/>
              <a:buFont typeface="Arial"/>
              <a:buNone/>
            </a:pPr>
            <a:r>
              <a:rPr lang="en"/>
              <a:t>General time taken to get a calculation</a:t>
            </a:r>
            <a:endParaRPr/>
          </a:p>
          <a:p>
            <a:pPr indent="0" lvl="0" marL="0" rtl="0" algn="l">
              <a:spcBef>
                <a:spcPts val="0"/>
              </a:spcBef>
              <a:spcAft>
                <a:spcPts val="0"/>
              </a:spcAft>
              <a:buClr>
                <a:schemeClr val="dk1"/>
              </a:buClr>
              <a:buSzPts val="1100"/>
              <a:buFont typeface="Arial"/>
              <a:buNone/>
            </a:pPr>
            <a:r>
              <a:rPr lang="en"/>
              <a:t>Qualitative Measurements</a:t>
            </a:r>
            <a:endParaRPr/>
          </a:p>
          <a:p>
            <a:pPr indent="0" lvl="0" marL="0" rtl="0" algn="l">
              <a:spcBef>
                <a:spcPts val="0"/>
              </a:spcBef>
              <a:spcAft>
                <a:spcPts val="0"/>
              </a:spcAft>
              <a:buClr>
                <a:schemeClr val="dk1"/>
              </a:buClr>
              <a:buSzPts val="1100"/>
              <a:buFont typeface="Arial"/>
              <a:buNone/>
            </a:pPr>
            <a:r>
              <a:rPr lang="en"/>
              <a:t>Descriptive rating of how their experience went</a:t>
            </a:r>
            <a:endParaRPr/>
          </a:p>
          <a:p>
            <a:pPr indent="0" lvl="0" marL="0" rtl="0" algn="l">
              <a:spcBef>
                <a:spcPts val="0"/>
              </a:spcBef>
              <a:spcAft>
                <a:spcPts val="0"/>
              </a:spcAft>
              <a:buClr>
                <a:schemeClr val="dk1"/>
              </a:buClr>
              <a:buSzPts val="1100"/>
              <a:buFont typeface="Arial"/>
              <a:buNone/>
            </a:pPr>
            <a:r>
              <a:rPr lang="en"/>
              <a:t>Feedback about each page they navigated through</a:t>
            </a:r>
            <a:endParaRPr/>
          </a:p>
          <a:p>
            <a:pPr indent="0" lvl="0" marL="0" rtl="0" algn="l">
              <a:spcBef>
                <a:spcPts val="0"/>
              </a:spcBef>
              <a:spcAft>
                <a:spcPts val="0"/>
              </a:spcAft>
              <a:buClr>
                <a:schemeClr val="dk1"/>
              </a:buClr>
              <a:buSzPts val="1100"/>
              <a:buFont typeface="Arial"/>
              <a:buNone/>
            </a:pPr>
            <a:r>
              <a:rPr lang="en"/>
              <a:t>I.e. ‘What did you like/disliked about…?’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ec7671f426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ec7671f426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ec7671f426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ec7671f426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ec7671f426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ec7671f426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ec7671f426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1ec7671f426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ec7671f426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ec7671f426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isabel</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7.png"/><Relationship Id="rId6"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5.png"/><Relationship Id="rId4" Type="http://schemas.openxmlformats.org/officeDocument/2006/relationships/image" Target="../media/image14.png"/><Relationship Id="rId5"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image" Target="../media/image3.png"/><Relationship Id="rId5"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github.com/BulaCooola/CS-545-Calorie-Calculator" TargetMode="External"/><Relationship Id="rId4" Type="http://schemas.openxmlformats.org/officeDocument/2006/relationships/hyperlink" Target="http://www.youtube.com/watch?v=vUKusFmnflU" TargetMode="External"/><Relationship Id="rId5" Type="http://schemas.openxmlformats.org/officeDocument/2006/relationships/image" Target="../media/image1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hyperlink" Target="https://obesitymedicine.org/obesity-care-in-college-students-in-the-us/#:~:text=A%20significant%20number%20of%20college,the%20overweight%20or%20obese%20category" TargetMode="External"/><Relationship Id="rId4" Type="http://schemas.openxmlformats.org/officeDocument/2006/relationships/hyperlink" Target="https://www.health.com/mewing-7098082#:~:text=Mewing%20is%20a%20facial%20reconstructing,%2C%20breathing%2C%20or%20orthodontic%20issues." TargetMode="External"/><Relationship Id="rId5" Type="http://schemas.openxmlformats.org/officeDocument/2006/relationships/hyperlink" Target="https://reference.medscape.com/calculator/846/mifflin-st-jeor-equation" TargetMode="External"/><Relationship Id="rId6" Type="http://schemas.openxmlformats.org/officeDocument/2006/relationships/hyperlink" Target="https://nutrium.com/blog/mifflin-st-jeor-for-nutrition-professional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www.health.com/mewing-7098082#:~:text=Mewing%20is%20a%20facial%20reconstructing,%2C%20breathing%2C%20or%20orthodontic%20issues." TargetMode="External"/><Relationship Id="rId4" Type="http://schemas.openxmlformats.org/officeDocument/2006/relationships/image" Target="../media/image18.png"/><Relationship Id="rId5"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7.png"/><Relationship Id="rId4" Type="http://schemas.openxmlformats.org/officeDocument/2006/relationships/image" Target="../media/image11.png"/><Relationship Id="rId5"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Calorie Counting Website</a:t>
            </a:r>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By: Branden Bulatao, Isabel Sutedjo, Tiffany Pak, Sean Payba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Second Design (medium fidelity)</a:t>
            </a:r>
            <a:endParaRPr/>
          </a:p>
        </p:txBody>
      </p:sp>
      <p:pic>
        <p:nvPicPr>
          <p:cNvPr id="145" name="Google Shape;145;p22"/>
          <p:cNvPicPr preferRelativeResize="0"/>
          <p:nvPr/>
        </p:nvPicPr>
        <p:blipFill>
          <a:blip r:embed="rId3">
            <a:alphaModFix/>
          </a:blip>
          <a:stretch>
            <a:fillRect/>
          </a:stretch>
        </p:blipFill>
        <p:spPr>
          <a:xfrm>
            <a:off x="286425" y="1956575"/>
            <a:ext cx="3227099" cy="2984850"/>
          </a:xfrm>
          <a:prstGeom prst="rect">
            <a:avLst/>
          </a:prstGeom>
          <a:noFill/>
          <a:ln>
            <a:noFill/>
          </a:ln>
        </p:spPr>
      </p:pic>
      <p:pic>
        <p:nvPicPr>
          <p:cNvPr id="146" name="Google Shape;146;p22"/>
          <p:cNvPicPr preferRelativeResize="0"/>
          <p:nvPr/>
        </p:nvPicPr>
        <p:blipFill>
          <a:blip r:embed="rId4">
            <a:alphaModFix/>
          </a:blip>
          <a:stretch>
            <a:fillRect/>
          </a:stretch>
        </p:blipFill>
        <p:spPr>
          <a:xfrm>
            <a:off x="3589724" y="2006250"/>
            <a:ext cx="2142008" cy="1771418"/>
          </a:xfrm>
          <a:prstGeom prst="rect">
            <a:avLst/>
          </a:prstGeom>
          <a:noFill/>
          <a:ln>
            <a:noFill/>
          </a:ln>
        </p:spPr>
      </p:pic>
      <p:pic>
        <p:nvPicPr>
          <p:cNvPr id="147" name="Google Shape;147;p22"/>
          <p:cNvPicPr preferRelativeResize="0"/>
          <p:nvPr/>
        </p:nvPicPr>
        <p:blipFill>
          <a:blip r:embed="rId5">
            <a:alphaModFix/>
          </a:blip>
          <a:stretch>
            <a:fillRect/>
          </a:stretch>
        </p:blipFill>
        <p:spPr>
          <a:xfrm>
            <a:off x="5905525" y="2006250"/>
            <a:ext cx="2952925" cy="1882325"/>
          </a:xfrm>
          <a:prstGeom prst="rect">
            <a:avLst/>
          </a:prstGeom>
          <a:noFill/>
          <a:ln>
            <a:noFill/>
          </a:ln>
        </p:spPr>
      </p:pic>
      <p:pic>
        <p:nvPicPr>
          <p:cNvPr id="148" name="Google Shape;148;p22"/>
          <p:cNvPicPr preferRelativeResize="0"/>
          <p:nvPr/>
        </p:nvPicPr>
        <p:blipFill>
          <a:blip r:embed="rId6">
            <a:alphaModFix/>
          </a:blip>
          <a:stretch>
            <a:fillRect/>
          </a:stretch>
        </p:blipFill>
        <p:spPr>
          <a:xfrm>
            <a:off x="2144000" y="2625075"/>
            <a:ext cx="352425" cy="142875"/>
          </a:xfrm>
          <a:prstGeom prst="rect">
            <a:avLst/>
          </a:prstGeom>
          <a:noFill/>
          <a:ln>
            <a:noFill/>
          </a:ln>
        </p:spPr>
      </p:pic>
      <p:pic>
        <p:nvPicPr>
          <p:cNvPr id="149" name="Google Shape;149;p22"/>
          <p:cNvPicPr preferRelativeResize="0"/>
          <p:nvPr/>
        </p:nvPicPr>
        <p:blipFill>
          <a:blip r:embed="rId6">
            <a:alphaModFix/>
          </a:blip>
          <a:stretch>
            <a:fillRect/>
          </a:stretch>
        </p:blipFill>
        <p:spPr>
          <a:xfrm>
            <a:off x="4982250" y="2625075"/>
            <a:ext cx="352425" cy="142875"/>
          </a:xfrm>
          <a:prstGeom prst="rect">
            <a:avLst/>
          </a:prstGeom>
          <a:noFill/>
          <a:ln>
            <a:noFill/>
          </a:ln>
        </p:spPr>
      </p:pic>
      <p:pic>
        <p:nvPicPr>
          <p:cNvPr id="150" name="Google Shape;150;p22"/>
          <p:cNvPicPr preferRelativeResize="0"/>
          <p:nvPr/>
        </p:nvPicPr>
        <p:blipFill>
          <a:blip r:embed="rId6">
            <a:alphaModFix/>
          </a:blip>
          <a:stretch>
            <a:fillRect/>
          </a:stretch>
        </p:blipFill>
        <p:spPr>
          <a:xfrm>
            <a:off x="7656950" y="2571750"/>
            <a:ext cx="352425" cy="1428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User Feedback - Second design</a:t>
            </a:r>
            <a:endParaRPr/>
          </a:p>
        </p:txBody>
      </p:sp>
      <p:sp>
        <p:nvSpPr>
          <p:cNvPr id="156" name="Google Shape;156;p23"/>
          <p:cNvSpPr txBox="1"/>
          <p:nvPr>
            <p:ph idx="1" type="body"/>
          </p:nvPr>
        </p:nvSpPr>
        <p:spPr>
          <a:xfrm>
            <a:off x="729450" y="2078875"/>
            <a:ext cx="7688700" cy="29028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Users liked the change to remove some links at the top and the new layout of the calculator with everything vertically instead of 2 </a:t>
            </a:r>
            <a:r>
              <a:rPr lang="en"/>
              <a:t>separate</a:t>
            </a:r>
            <a:r>
              <a:rPr lang="en"/>
              <a:t> columns</a:t>
            </a:r>
            <a:endParaRPr/>
          </a:p>
          <a:p>
            <a:pPr indent="-311150" lvl="0" marL="457200" rtl="0" algn="l">
              <a:spcBef>
                <a:spcPts val="0"/>
              </a:spcBef>
              <a:spcAft>
                <a:spcPts val="0"/>
              </a:spcAft>
              <a:buSzPts val="1300"/>
              <a:buChar char="●"/>
            </a:pPr>
            <a:r>
              <a:rPr lang="en"/>
              <a:t>The changes between oval and rectangular buttons and layout felt confusing</a:t>
            </a:r>
            <a:endParaRPr/>
          </a:p>
          <a:p>
            <a:pPr indent="-298450" lvl="1" marL="914400" rtl="0" algn="l">
              <a:spcBef>
                <a:spcPts val="0"/>
              </a:spcBef>
              <a:spcAft>
                <a:spcPts val="0"/>
              </a:spcAft>
              <a:buSzPts val="1100"/>
              <a:buChar char="○"/>
            </a:pPr>
            <a:r>
              <a:rPr lang="en"/>
              <a:t>A User suggested to make everything either rectangles or circles but not both</a:t>
            </a:r>
            <a:endParaRPr/>
          </a:p>
          <a:p>
            <a:pPr indent="-311150" lvl="0" marL="457200" rtl="0" algn="l">
              <a:spcBef>
                <a:spcPts val="0"/>
              </a:spcBef>
              <a:spcAft>
                <a:spcPts val="0"/>
              </a:spcAft>
              <a:buSzPts val="1300"/>
              <a:buChar char="●"/>
            </a:pPr>
            <a:r>
              <a:rPr lang="en"/>
              <a:t>Information dump</a:t>
            </a:r>
            <a:endParaRPr/>
          </a:p>
          <a:p>
            <a:pPr indent="-298450" lvl="1" marL="914400" rtl="0" algn="l">
              <a:spcBef>
                <a:spcPts val="0"/>
              </a:spcBef>
              <a:spcAft>
                <a:spcPts val="0"/>
              </a:spcAft>
              <a:buSzPts val="1100"/>
              <a:buChar char="○"/>
            </a:pPr>
            <a:r>
              <a:rPr lang="en"/>
              <a:t>Particularly on the Home pages</a:t>
            </a:r>
            <a:endParaRPr/>
          </a:p>
          <a:p>
            <a:pPr indent="-311150" lvl="0" marL="457200" rtl="0" algn="l">
              <a:spcBef>
                <a:spcPts val="0"/>
              </a:spcBef>
              <a:spcAft>
                <a:spcPts val="0"/>
              </a:spcAft>
              <a:buSzPts val="1300"/>
              <a:buChar char="●"/>
            </a:pPr>
            <a:r>
              <a:rPr lang="en"/>
              <a:t>Users did not like the information in the profile to be split up on the left and right sides of the rectangle with the user’s profile information they thought it was distracting and out of place</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en"/>
              <a:t>Number of users tested: 2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4"/>
          <p:cNvSpPr txBox="1"/>
          <p:nvPr>
            <p:ph type="title"/>
          </p:nvPr>
        </p:nvSpPr>
        <p:spPr>
          <a:xfrm>
            <a:off x="729450" y="1318650"/>
            <a:ext cx="34356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Third Design - (1st iteration of high fidelity)</a:t>
            </a:r>
            <a:endParaRPr/>
          </a:p>
        </p:txBody>
      </p:sp>
      <p:sp>
        <p:nvSpPr>
          <p:cNvPr id="162" name="Google Shape;162;p24"/>
          <p:cNvSpPr txBox="1"/>
          <p:nvPr>
            <p:ph idx="1" type="body"/>
          </p:nvPr>
        </p:nvSpPr>
        <p:spPr>
          <a:xfrm>
            <a:off x="729450" y="2500150"/>
            <a:ext cx="26478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Calculator page of the website. (right) </a:t>
            </a:r>
            <a:endParaRPr b="1"/>
          </a:p>
          <a:p>
            <a:pPr indent="0" lvl="0" marL="0" rtl="0" algn="l">
              <a:spcBef>
                <a:spcPts val="1200"/>
              </a:spcBef>
              <a:spcAft>
                <a:spcPts val="0"/>
              </a:spcAft>
              <a:buNone/>
            </a:pPr>
            <a:r>
              <a:rPr b="1" lang="en"/>
              <a:t>The home page (below)</a:t>
            </a:r>
            <a:endParaRPr b="1"/>
          </a:p>
          <a:p>
            <a:pPr indent="0" lvl="0" marL="0" rtl="0" algn="l">
              <a:spcBef>
                <a:spcPts val="1200"/>
              </a:spcBef>
              <a:spcAft>
                <a:spcPts val="1200"/>
              </a:spcAft>
              <a:buNone/>
            </a:pPr>
            <a:r>
              <a:t/>
            </a:r>
            <a:endParaRPr/>
          </a:p>
        </p:txBody>
      </p:sp>
      <p:pic>
        <p:nvPicPr>
          <p:cNvPr id="163" name="Google Shape;163;p24"/>
          <p:cNvPicPr preferRelativeResize="0"/>
          <p:nvPr/>
        </p:nvPicPr>
        <p:blipFill rotWithShape="1">
          <a:blip r:embed="rId3">
            <a:alphaModFix/>
          </a:blip>
          <a:srcRect b="0" l="872" r="0" t="0"/>
          <a:stretch/>
        </p:blipFill>
        <p:spPr>
          <a:xfrm>
            <a:off x="3652837" y="947925"/>
            <a:ext cx="4640624" cy="2760550"/>
          </a:xfrm>
          <a:prstGeom prst="rect">
            <a:avLst/>
          </a:prstGeom>
          <a:noFill/>
          <a:ln>
            <a:noFill/>
          </a:ln>
        </p:spPr>
      </p:pic>
      <p:pic>
        <p:nvPicPr>
          <p:cNvPr id="164" name="Google Shape;164;p24"/>
          <p:cNvPicPr preferRelativeResize="0"/>
          <p:nvPr/>
        </p:nvPicPr>
        <p:blipFill rotWithShape="1">
          <a:blip r:embed="rId4">
            <a:alphaModFix/>
          </a:blip>
          <a:srcRect b="0" l="0" r="75293" t="3966"/>
          <a:stretch/>
        </p:blipFill>
        <p:spPr>
          <a:xfrm>
            <a:off x="10119550" y="1318650"/>
            <a:ext cx="901224" cy="1886650"/>
          </a:xfrm>
          <a:prstGeom prst="rect">
            <a:avLst/>
          </a:prstGeom>
          <a:noFill/>
          <a:ln>
            <a:noFill/>
          </a:ln>
        </p:spPr>
      </p:pic>
      <p:pic>
        <p:nvPicPr>
          <p:cNvPr id="165" name="Google Shape;165;p24"/>
          <p:cNvPicPr preferRelativeResize="0"/>
          <p:nvPr/>
        </p:nvPicPr>
        <p:blipFill rotWithShape="1">
          <a:blip r:embed="rId4">
            <a:alphaModFix/>
          </a:blip>
          <a:srcRect b="0" l="25014" r="24051" t="3966"/>
          <a:stretch/>
        </p:blipFill>
        <p:spPr>
          <a:xfrm>
            <a:off x="7191950" y="1505875"/>
            <a:ext cx="1857976" cy="1512200"/>
          </a:xfrm>
          <a:prstGeom prst="rect">
            <a:avLst/>
          </a:prstGeom>
          <a:noFill/>
          <a:ln>
            <a:noFill/>
          </a:ln>
        </p:spPr>
      </p:pic>
      <p:pic>
        <p:nvPicPr>
          <p:cNvPr id="166" name="Google Shape;166;p24"/>
          <p:cNvPicPr preferRelativeResize="0"/>
          <p:nvPr/>
        </p:nvPicPr>
        <p:blipFill>
          <a:blip r:embed="rId5">
            <a:alphaModFix/>
          </a:blip>
          <a:stretch>
            <a:fillRect/>
          </a:stretch>
        </p:blipFill>
        <p:spPr>
          <a:xfrm>
            <a:off x="552600" y="3391525"/>
            <a:ext cx="3435601" cy="163429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pic>
        <p:nvPicPr>
          <p:cNvPr id="171" name="Google Shape;171;p25"/>
          <p:cNvPicPr preferRelativeResize="0"/>
          <p:nvPr/>
        </p:nvPicPr>
        <p:blipFill rotWithShape="1">
          <a:blip r:embed="rId3">
            <a:alphaModFix/>
          </a:blip>
          <a:srcRect b="0" l="0" r="75293" t="3966"/>
          <a:stretch/>
        </p:blipFill>
        <p:spPr>
          <a:xfrm>
            <a:off x="10119550" y="1318650"/>
            <a:ext cx="901224" cy="1886650"/>
          </a:xfrm>
          <a:prstGeom prst="rect">
            <a:avLst/>
          </a:prstGeom>
          <a:noFill/>
          <a:ln>
            <a:noFill/>
          </a:ln>
        </p:spPr>
      </p:pic>
      <p:pic>
        <p:nvPicPr>
          <p:cNvPr id="172" name="Google Shape;172;p25"/>
          <p:cNvPicPr preferRelativeResize="0"/>
          <p:nvPr/>
        </p:nvPicPr>
        <p:blipFill rotWithShape="1">
          <a:blip r:embed="rId4">
            <a:alphaModFix/>
          </a:blip>
          <a:srcRect b="5767" l="0" r="0" t="0"/>
          <a:stretch/>
        </p:blipFill>
        <p:spPr>
          <a:xfrm>
            <a:off x="202250" y="660150"/>
            <a:ext cx="4563827" cy="2545150"/>
          </a:xfrm>
          <a:prstGeom prst="rect">
            <a:avLst/>
          </a:prstGeom>
          <a:noFill/>
          <a:ln>
            <a:noFill/>
          </a:ln>
        </p:spPr>
      </p:pic>
      <p:pic>
        <p:nvPicPr>
          <p:cNvPr id="173" name="Google Shape;173;p25"/>
          <p:cNvPicPr preferRelativeResize="0"/>
          <p:nvPr/>
        </p:nvPicPr>
        <p:blipFill rotWithShape="1">
          <a:blip r:embed="rId5">
            <a:alphaModFix/>
          </a:blip>
          <a:srcRect b="8206" l="0" r="0" t="0"/>
          <a:stretch/>
        </p:blipFill>
        <p:spPr>
          <a:xfrm>
            <a:off x="3885854" y="2571750"/>
            <a:ext cx="5188045" cy="24030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User Feedback - Third Design</a:t>
            </a:r>
            <a:endParaRPr/>
          </a:p>
        </p:txBody>
      </p:sp>
      <p:sp>
        <p:nvSpPr>
          <p:cNvPr id="179" name="Google Shape;179;p26"/>
          <p:cNvSpPr txBox="1"/>
          <p:nvPr>
            <p:ph idx="1" type="body"/>
          </p:nvPr>
        </p:nvSpPr>
        <p:spPr>
          <a:xfrm>
            <a:off x="729450" y="2078875"/>
            <a:ext cx="3842700" cy="22611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Users appreciated variety of buttons and inputs</a:t>
            </a:r>
            <a:endParaRPr sz="1200"/>
          </a:p>
          <a:p>
            <a:pPr indent="-304800" lvl="0" marL="457200" rtl="0" algn="l">
              <a:spcBef>
                <a:spcPts val="0"/>
              </a:spcBef>
              <a:spcAft>
                <a:spcPts val="0"/>
              </a:spcAft>
              <a:buSzPts val="1200"/>
              <a:buChar char="●"/>
            </a:pPr>
            <a:r>
              <a:rPr lang="en" sz="1200"/>
              <a:t>Users were able to understand the appeal of the website</a:t>
            </a:r>
            <a:endParaRPr sz="1200"/>
          </a:p>
          <a:p>
            <a:pPr indent="-304800" lvl="0" marL="457200" rtl="0" algn="l">
              <a:spcBef>
                <a:spcPts val="0"/>
              </a:spcBef>
              <a:spcAft>
                <a:spcPts val="0"/>
              </a:spcAft>
              <a:buSzPts val="1200"/>
              <a:buChar char="●"/>
            </a:pPr>
            <a:r>
              <a:rPr lang="en" sz="1200"/>
              <a:t>Users enjoyed the concept of the calculator</a:t>
            </a:r>
            <a:endParaRPr sz="1200"/>
          </a:p>
          <a:p>
            <a:pPr indent="-304800" lvl="0" marL="457200" rtl="0" algn="l">
              <a:spcBef>
                <a:spcPts val="0"/>
              </a:spcBef>
              <a:spcAft>
                <a:spcPts val="0"/>
              </a:spcAft>
              <a:buSzPts val="1200"/>
              <a:buChar char="●"/>
            </a:pPr>
            <a:r>
              <a:rPr lang="en" sz="1200"/>
              <a:t>Users commented on the simplicity of the page</a:t>
            </a:r>
            <a:endParaRPr sz="1200"/>
          </a:p>
          <a:p>
            <a:pPr indent="-304800" lvl="0" marL="457200" rtl="0" algn="l">
              <a:spcBef>
                <a:spcPts val="0"/>
              </a:spcBef>
              <a:spcAft>
                <a:spcPts val="0"/>
              </a:spcAft>
              <a:buSzPts val="1200"/>
              <a:buChar char="●"/>
            </a:pPr>
            <a:r>
              <a:rPr lang="en" sz="1200"/>
              <a:t>Users liked the minimalistic design</a:t>
            </a:r>
            <a:endParaRPr sz="1200"/>
          </a:p>
          <a:p>
            <a:pPr indent="-304800" lvl="0" marL="457200" rtl="0" algn="l">
              <a:spcBef>
                <a:spcPts val="0"/>
              </a:spcBef>
              <a:spcAft>
                <a:spcPts val="0"/>
              </a:spcAft>
              <a:buSzPts val="1200"/>
              <a:buChar char="●"/>
            </a:pPr>
            <a:r>
              <a:rPr lang="en" sz="1200"/>
              <a:t>Users found </a:t>
            </a:r>
            <a:r>
              <a:rPr lang="en" sz="1200"/>
              <a:t>navigation confusing.</a:t>
            </a:r>
            <a:endParaRPr sz="1200"/>
          </a:p>
          <a:p>
            <a:pPr indent="-292100" lvl="1" marL="914400" rtl="0" algn="l">
              <a:spcBef>
                <a:spcPts val="0"/>
              </a:spcBef>
              <a:spcAft>
                <a:spcPts val="0"/>
              </a:spcAft>
              <a:buSzPts val="1000"/>
              <a:buChar char="○"/>
            </a:pPr>
            <a:r>
              <a:rPr lang="en" sz="1000"/>
              <a:t>Nothing screamed to the user why this application is important to them.</a:t>
            </a:r>
            <a:endParaRPr sz="1000"/>
          </a:p>
          <a:p>
            <a:pPr indent="-304800" lvl="0" marL="457200" rtl="0" algn="l">
              <a:spcBef>
                <a:spcPts val="0"/>
              </a:spcBef>
              <a:spcAft>
                <a:spcPts val="0"/>
              </a:spcAft>
              <a:buSzPts val="1200"/>
              <a:buChar char="●"/>
            </a:pPr>
            <a:r>
              <a:rPr lang="en" sz="1200"/>
              <a:t>Users found difficulty understanding what the inputs mean (activity factor inputs)</a:t>
            </a:r>
            <a:endParaRPr sz="1200"/>
          </a:p>
          <a:p>
            <a:pPr indent="-304800" lvl="0" marL="457200" rtl="0" algn="l">
              <a:spcBef>
                <a:spcPts val="0"/>
              </a:spcBef>
              <a:spcAft>
                <a:spcPts val="0"/>
              </a:spcAft>
              <a:buSzPts val="1200"/>
              <a:buChar char="●"/>
            </a:pPr>
            <a:r>
              <a:rPr lang="en" sz="1200"/>
              <a:t>One user noted that they felt lost in the home page, since it did not bring them to the calculator first.</a:t>
            </a:r>
            <a:endParaRPr sz="1200"/>
          </a:p>
          <a:p>
            <a:pPr indent="0" lvl="0" marL="0" rtl="0" algn="l">
              <a:spcBef>
                <a:spcPts val="1200"/>
              </a:spcBef>
              <a:spcAft>
                <a:spcPts val="1200"/>
              </a:spcAft>
              <a:buNone/>
            </a:pPr>
            <a:r>
              <a:t/>
            </a:r>
            <a:endParaRPr sz="1200"/>
          </a:p>
        </p:txBody>
      </p:sp>
      <p:sp>
        <p:nvSpPr>
          <p:cNvPr id="180" name="Google Shape;180;p26"/>
          <p:cNvSpPr txBox="1"/>
          <p:nvPr>
            <p:ph idx="1" type="body"/>
          </p:nvPr>
        </p:nvSpPr>
        <p:spPr>
          <a:xfrm>
            <a:off x="4572150" y="2078875"/>
            <a:ext cx="3842700" cy="22611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Users were able to break the calculator and make unrealistic results</a:t>
            </a:r>
            <a:endParaRPr sz="1200"/>
          </a:p>
          <a:p>
            <a:pPr indent="-292100" lvl="1" marL="914400" rtl="0" algn="l">
              <a:spcBef>
                <a:spcPts val="0"/>
              </a:spcBef>
              <a:spcAft>
                <a:spcPts val="0"/>
              </a:spcAft>
              <a:buSzPts val="1000"/>
              <a:buChar char="○"/>
            </a:pPr>
            <a:r>
              <a:rPr lang="en" sz="1000"/>
              <a:t>Lack of boundaries with the calculator inputs</a:t>
            </a:r>
            <a:endParaRPr sz="1000"/>
          </a:p>
          <a:p>
            <a:pPr indent="-292100" lvl="1" marL="914400" rtl="0" algn="l">
              <a:spcBef>
                <a:spcPts val="0"/>
              </a:spcBef>
              <a:spcAft>
                <a:spcPts val="0"/>
              </a:spcAft>
              <a:buSzPts val="1000"/>
              <a:buChar char="○"/>
            </a:pPr>
            <a:r>
              <a:rPr lang="en" sz="1000"/>
              <a:t>Negative numbers accepted</a:t>
            </a:r>
            <a:endParaRPr sz="1000"/>
          </a:p>
          <a:p>
            <a:pPr indent="-292100" lvl="1" marL="914400" rtl="0" algn="l">
              <a:spcBef>
                <a:spcPts val="0"/>
              </a:spcBef>
              <a:spcAft>
                <a:spcPts val="0"/>
              </a:spcAft>
              <a:buSzPts val="1000"/>
              <a:buChar char="○"/>
            </a:pPr>
            <a:r>
              <a:rPr lang="en" sz="1000"/>
              <a:t>For activity factor: hours did not have to add up to 24, yet the calculator calculated it.</a:t>
            </a:r>
            <a:endParaRPr sz="1000"/>
          </a:p>
          <a:p>
            <a:pPr indent="-304800" lvl="0" marL="457200" rtl="0" algn="l">
              <a:spcBef>
                <a:spcPts val="0"/>
              </a:spcBef>
              <a:spcAft>
                <a:spcPts val="0"/>
              </a:spcAft>
              <a:buSzPts val="1200"/>
              <a:buChar char="●"/>
            </a:pPr>
            <a:r>
              <a:rPr lang="en" sz="1200"/>
              <a:t>Observed that other pages (meal planner, visualization,  food tracker) were not visited</a:t>
            </a:r>
            <a:endParaRPr sz="1200"/>
          </a:p>
          <a:p>
            <a:pPr indent="0" lvl="0" marL="0" rtl="0" algn="l">
              <a:spcBef>
                <a:spcPts val="1200"/>
              </a:spcBef>
              <a:spcAft>
                <a:spcPts val="0"/>
              </a:spcAft>
              <a:buNone/>
            </a:pPr>
            <a:r>
              <a:rPr b="1" lang="en" sz="1000"/>
              <a:t>Average # of attempts made until realistic result: </a:t>
            </a:r>
            <a:r>
              <a:rPr lang="en" sz="1000"/>
              <a:t>4.75 </a:t>
            </a:r>
            <a:endParaRPr sz="1000"/>
          </a:p>
          <a:p>
            <a:pPr indent="0" lvl="0" marL="0" rtl="0" algn="l">
              <a:spcBef>
                <a:spcPts val="1200"/>
              </a:spcBef>
              <a:spcAft>
                <a:spcPts val="0"/>
              </a:spcAft>
              <a:buNone/>
            </a:pPr>
            <a:r>
              <a:rPr b="1" lang="en" sz="1000"/>
              <a:t>Number of users tested</a:t>
            </a:r>
            <a:r>
              <a:rPr lang="en" sz="1000"/>
              <a:t>: 5 </a:t>
            </a:r>
            <a:endParaRPr sz="1000"/>
          </a:p>
          <a:p>
            <a:pPr indent="0" lvl="0" marL="0" rtl="0" algn="l">
              <a:spcBef>
                <a:spcPts val="1200"/>
              </a:spcBef>
              <a:spcAft>
                <a:spcPts val="1200"/>
              </a:spcAft>
              <a:buNone/>
            </a:pPr>
            <a:r>
              <a:t/>
            </a:r>
            <a:endParaRPr sz="12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Fourth Design (2nd iteration of High Fidelity)</a:t>
            </a:r>
            <a:endParaRPr/>
          </a:p>
        </p:txBody>
      </p:sp>
      <p:sp>
        <p:nvSpPr>
          <p:cNvPr id="186" name="Google Shape;186;p27"/>
          <p:cNvSpPr txBox="1"/>
          <p:nvPr>
            <p:ph idx="1" type="body"/>
          </p:nvPr>
        </p:nvSpPr>
        <p:spPr>
          <a:xfrm>
            <a:off x="729450" y="2078875"/>
            <a:ext cx="32460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Design Improvements:</a:t>
            </a:r>
            <a:endParaRPr/>
          </a:p>
          <a:p>
            <a:pPr indent="-298450" lvl="0" marL="457200" rtl="0" algn="l">
              <a:spcBef>
                <a:spcPts val="1200"/>
              </a:spcBef>
              <a:spcAft>
                <a:spcPts val="0"/>
              </a:spcAft>
              <a:buSzPts val="1100"/>
              <a:buChar char="●"/>
            </a:pPr>
            <a:r>
              <a:rPr lang="en" sz="1100"/>
              <a:t>Moved Calculator to the home page</a:t>
            </a:r>
            <a:endParaRPr sz="1100"/>
          </a:p>
          <a:p>
            <a:pPr indent="-298450" lvl="0" marL="457200" rtl="0" algn="l">
              <a:spcBef>
                <a:spcPts val="0"/>
              </a:spcBef>
              <a:spcAft>
                <a:spcPts val="0"/>
              </a:spcAft>
              <a:buSzPts val="1100"/>
              <a:buChar char="●"/>
            </a:pPr>
            <a:r>
              <a:rPr lang="en" sz="1100"/>
              <a:t>Added more explanations about the activity factor</a:t>
            </a:r>
            <a:endParaRPr sz="1100"/>
          </a:p>
          <a:p>
            <a:pPr indent="-298450" lvl="0" marL="457200" rtl="0" algn="l">
              <a:spcBef>
                <a:spcPts val="0"/>
              </a:spcBef>
              <a:spcAft>
                <a:spcPts val="0"/>
              </a:spcAft>
              <a:buSzPts val="1100"/>
              <a:buChar char="●"/>
            </a:pPr>
            <a:r>
              <a:rPr b="1" lang="en" sz="1100"/>
              <a:t>Added FAQ </a:t>
            </a:r>
            <a:r>
              <a:rPr lang="en" sz="1100"/>
              <a:t>for further explanations and background about how the calculator works.</a:t>
            </a:r>
            <a:endParaRPr sz="1100"/>
          </a:p>
          <a:p>
            <a:pPr indent="-298450" lvl="0" marL="457200" rtl="0" algn="l">
              <a:spcBef>
                <a:spcPts val="0"/>
              </a:spcBef>
              <a:spcAft>
                <a:spcPts val="0"/>
              </a:spcAft>
              <a:buSzPts val="1100"/>
              <a:buChar char="●"/>
            </a:pPr>
            <a:r>
              <a:rPr lang="en" sz="1100"/>
              <a:t>Removed unused/unnecessary pages </a:t>
            </a:r>
            <a:endParaRPr/>
          </a:p>
        </p:txBody>
      </p:sp>
      <p:pic>
        <p:nvPicPr>
          <p:cNvPr id="187" name="Google Shape;187;p27"/>
          <p:cNvPicPr preferRelativeResize="0"/>
          <p:nvPr/>
        </p:nvPicPr>
        <p:blipFill>
          <a:blip r:embed="rId3">
            <a:alphaModFix/>
          </a:blip>
          <a:stretch>
            <a:fillRect/>
          </a:stretch>
        </p:blipFill>
        <p:spPr>
          <a:xfrm>
            <a:off x="3820000" y="1937725"/>
            <a:ext cx="5112352" cy="26211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User Feedback - Fourth Design</a:t>
            </a:r>
            <a:endParaRPr/>
          </a:p>
        </p:txBody>
      </p:sp>
      <p:sp>
        <p:nvSpPr>
          <p:cNvPr id="193" name="Google Shape;193;p28"/>
          <p:cNvSpPr txBox="1"/>
          <p:nvPr>
            <p:ph idx="1" type="body"/>
          </p:nvPr>
        </p:nvSpPr>
        <p:spPr>
          <a:xfrm>
            <a:off x="727650" y="1853850"/>
            <a:ext cx="38445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000000"/>
              </a:buClr>
              <a:buSzPts val="1300"/>
              <a:buChar char="●"/>
            </a:pPr>
            <a:r>
              <a:rPr lang="en">
                <a:solidFill>
                  <a:srgbClr val="000000"/>
                </a:solidFill>
              </a:rPr>
              <a:t>Users found g</a:t>
            </a:r>
            <a:r>
              <a:rPr lang="en" sz="1300">
                <a:solidFill>
                  <a:srgbClr val="000000"/>
                </a:solidFill>
              </a:rPr>
              <a:t>uides about activity factor helpful.</a:t>
            </a:r>
            <a:endParaRPr sz="1300">
              <a:solidFill>
                <a:srgbClr val="000000"/>
              </a:solidFill>
            </a:endParaRPr>
          </a:p>
          <a:p>
            <a:pPr indent="-311150" lvl="0" marL="457200" rtl="0" algn="l">
              <a:spcBef>
                <a:spcPts val="0"/>
              </a:spcBef>
              <a:spcAft>
                <a:spcPts val="0"/>
              </a:spcAft>
              <a:buClr>
                <a:srgbClr val="000000"/>
              </a:buClr>
              <a:buSzPts val="1300"/>
              <a:buChar char="●"/>
            </a:pPr>
            <a:r>
              <a:rPr lang="en">
                <a:solidFill>
                  <a:srgbClr val="000000"/>
                </a:solidFill>
              </a:rPr>
              <a:t>Users commented how </a:t>
            </a:r>
            <a:r>
              <a:rPr lang="en" sz="1300">
                <a:solidFill>
                  <a:srgbClr val="000000"/>
                </a:solidFill>
              </a:rPr>
              <a:t>interactive the calculator is</a:t>
            </a:r>
            <a:endParaRPr sz="1300">
              <a:solidFill>
                <a:srgbClr val="000000"/>
              </a:solidFill>
            </a:endParaRPr>
          </a:p>
          <a:p>
            <a:pPr indent="-311150" lvl="0" marL="457200" rtl="0" algn="l">
              <a:spcBef>
                <a:spcPts val="0"/>
              </a:spcBef>
              <a:spcAft>
                <a:spcPts val="0"/>
              </a:spcAft>
              <a:buClr>
                <a:srgbClr val="000000"/>
              </a:buClr>
              <a:buSzPts val="1300"/>
              <a:buChar char="●"/>
            </a:pPr>
            <a:r>
              <a:rPr lang="en">
                <a:solidFill>
                  <a:srgbClr val="000000"/>
                </a:solidFill>
              </a:rPr>
              <a:t>Users noted that navigation is easy</a:t>
            </a:r>
            <a:endParaRPr sz="1300">
              <a:solidFill>
                <a:srgbClr val="000000"/>
              </a:solidFill>
            </a:endParaRPr>
          </a:p>
          <a:p>
            <a:pPr indent="-311150" lvl="0" marL="457200" rtl="0" algn="l">
              <a:spcBef>
                <a:spcPts val="0"/>
              </a:spcBef>
              <a:spcAft>
                <a:spcPts val="0"/>
              </a:spcAft>
              <a:buClr>
                <a:srgbClr val="000000"/>
              </a:buClr>
              <a:buSzPts val="1300"/>
              <a:buChar char="●"/>
            </a:pPr>
            <a:r>
              <a:rPr lang="en">
                <a:solidFill>
                  <a:srgbClr val="000000"/>
                </a:solidFill>
              </a:rPr>
              <a:t>Users find that the website is concise</a:t>
            </a:r>
            <a:endParaRPr b="1">
              <a:solidFill>
                <a:srgbClr val="000000"/>
              </a:solidFill>
            </a:endParaRPr>
          </a:p>
          <a:p>
            <a:pPr indent="-311150" lvl="0" marL="457200" rtl="0" algn="l">
              <a:spcBef>
                <a:spcPts val="0"/>
              </a:spcBef>
              <a:spcAft>
                <a:spcPts val="0"/>
              </a:spcAft>
              <a:buClr>
                <a:srgbClr val="000000"/>
              </a:buClr>
              <a:buSzPts val="1300"/>
              <a:buChar char="●"/>
            </a:pPr>
            <a:r>
              <a:rPr lang="en">
                <a:solidFill>
                  <a:srgbClr val="000000"/>
                </a:solidFill>
              </a:rPr>
              <a:t>Users disliked the lack of error considerations</a:t>
            </a:r>
            <a:endParaRPr sz="1300">
              <a:solidFill>
                <a:srgbClr val="000000"/>
              </a:solidFill>
            </a:endParaRPr>
          </a:p>
          <a:p>
            <a:pPr indent="-311150" lvl="0" marL="457200" rtl="0" algn="l">
              <a:spcBef>
                <a:spcPts val="0"/>
              </a:spcBef>
              <a:spcAft>
                <a:spcPts val="0"/>
              </a:spcAft>
              <a:buClr>
                <a:srgbClr val="000000"/>
              </a:buClr>
              <a:buSzPts val="1300"/>
              <a:buChar char="●"/>
            </a:pPr>
            <a:r>
              <a:rPr lang="en" sz="1300">
                <a:solidFill>
                  <a:srgbClr val="000000"/>
                </a:solidFill>
              </a:rPr>
              <a:t>FAQ page feels blank. There is no appeal.</a:t>
            </a:r>
            <a:endParaRPr sz="1300">
              <a:solidFill>
                <a:srgbClr val="000000"/>
              </a:solidFill>
            </a:endParaRPr>
          </a:p>
          <a:p>
            <a:pPr indent="-311150" lvl="1" marL="914400" rtl="0" algn="l">
              <a:spcBef>
                <a:spcPts val="0"/>
              </a:spcBef>
              <a:spcAft>
                <a:spcPts val="0"/>
              </a:spcAft>
              <a:buClr>
                <a:srgbClr val="000000"/>
              </a:buClr>
              <a:buSzPts val="1300"/>
              <a:buChar char="○"/>
            </a:pPr>
            <a:r>
              <a:rPr lang="en" sz="1300">
                <a:solidFill>
                  <a:srgbClr val="000000"/>
                </a:solidFill>
              </a:rPr>
              <a:t>Answers don’t visually pop out.</a:t>
            </a:r>
            <a:endParaRPr sz="1300">
              <a:solidFill>
                <a:srgbClr val="000000"/>
              </a:solidFill>
            </a:endParaRPr>
          </a:p>
          <a:p>
            <a:pPr indent="-311150" lvl="0" marL="457200" rtl="0" algn="l">
              <a:spcBef>
                <a:spcPts val="0"/>
              </a:spcBef>
              <a:spcAft>
                <a:spcPts val="0"/>
              </a:spcAft>
              <a:buClr>
                <a:srgbClr val="000000"/>
              </a:buClr>
              <a:buSzPts val="1300"/>
              <a:buChar char="●"/>
            </a:pPr>
            <a:r>
              <a:rPr lang="en">
                <a:solidFill>
                  <a:srgbClr val="000000"/>
                </a:solidFill>
              </a:rPr>
              <a:t>Users did not find the registration useful, nor did they find the profile page to be of a significance</a:t>
            </a:r>
            <a:endParaRPr sz="1300">
              <a:solidFill>
                <a:srgbClr val="000000"/>
              </a:solidFill>
            </a:endParaRPr>
          </a:p>
          <a:p>
            <a:pPr indent="0" lvl="0" marL="0" rtl="0" algn="l">
              <a:spcBef>
                <a:spcPts val="1200"/>
              </a:spcBef>
              <a:spcAft>
                <a:spcPts val="1200"/>
              </a:spcAft>
              <a:buNone/>
            </a:pPr>
            <a:r>
              <a:t/>
            </a:r>
            <a:endParaRPr>
              <a:solidFill>
                <a:srgbClr val="000000"/>
              </a:solidFill>
            </a:endParaRPr>
          </a:p>
        </p:txBody>
      </p:sp>
      <p:sp>
        <p:nvSpPr>
          <p:cNvPr id="194" name="Google Shape;194;p28"/>
          <p:cNvSpPr txBox="1"/>
          <p:nvPr>
            <p:ph idx="1" type="body"/>
          </p:nvPr>
        </p:nvSpPr>
        <p:spPr>
          <a:xfrm>
            <a:off x="4572000" y="1853850"/>
            <a:ext cx="3709800" cy="3221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000000"/>
              </a:buClr>
              <a:buSzPts val="1300"/>
              <a:buChar char="●"/>
            </a:pPr>
            <a:r>
              <a:rPr lang="en" sz="1300">
                <a:solidFill>
                  <a:srgbClr val="000000"/>
                </a:solidFill>
              </a:rPr>
              <a:t>Guidance only helped so much. Subject did not understand what each activity factor input meant.</a:t>
            </a:r>
            <a:endParaRPr sz="1300">
              <a:solidFill>
                <a:srgbClr val="000000"/>
              </a:solidFill>
            </a:endParaRPr>
          </a:p>
          <a:p>
            <a:pPr indent="0" lvl="0" marL="0" rtl="0" algn="l">
              <a:spcBef>
                <a:spcPts val="1200"/>
              </a:spcBef>
              <a:spcAft>
                <a:spcPts val="0"/>
              </a:spcAft>
              <a:buNone/>
            </a:pPr>
            <a:r>
              <a:rPr b="1" lang="en" sz="1200">
                <a:solidFill>
                  <a:srgbClr val="000000"/>
                </a:solidFill>
              </a:rPr>
              <a:t>Average # of attempts until realistic answer: </a:t>
            </a:r>
            <a:r>
              <a:rPr lang="en" sz="1200">
                <a:solidFill>
                  <a:srgbClr val="000000"/>
                </a:solidFill>
              </a:rPr>
              <a:t>2.5</a:t>
            </a:r>
            <a:endParaRPr sz="1200">
              <a:solidFill>
                <a:srgbClr val="000000"/>
              </a:solidFill>
            </a:endParaRPr>
          </a:p>
          <a:p>
            <a:pPr indent="0" lvl="0" marL="0" rtl="0" algn="l">
              <a:spcBef>
                <a:spcPts val="1200"/>
              </a:spcBef>
              <a:spcAft>
                <a:spcPts val="0"/>
              </a:spcAft>
              <a:buNone/>
            </a:pPr>
            <a:r>
              <a:rPr lang="en" sz="1100">
                <a:solidFill>
                  <a:srgbClr val="000000"/>
                </a:solidFill>
              </a:rPr>
              <a:t>Number of users tested on this iteration: 5</a:t>
            </a:r>
            <a:endParaRPr sz="1100">
              <a:solidFill>
                <a:srgbClr val="000000"/>
              </a:solidFill>
            </a:endParaRPr>
          </a:p>
          <a:p>
            <a:pPr indent="-298450" lvl="0" marL="457200" rtl="0" algn="l">
              <a:spcBef>
                <a:spcPts val="1200"/>
              </a:spcBef>
              <a:spcAft>
                <a:spcPts val="0"/>
              </a:spcAft>
              <a:buClr>
                <a:srgbClr val="000000"/>
              </a:buClr>
              <a:buSzPts val="1100"/>
              <a:buChar char="●"/>
            </a:pPr>
            <a:r>
              <a:rPr lang="en" sz="1100">
                <a:solidFill>
                  <a:srgbClr val="000000"/>
                </a:solidFill>
              </a:rPr>
              <a:t>Note: 3 users were the same from previous iteration</a:t>
            </a:r>
            <a:endParaRPr sz="1100">
              <a:solidFill>
                <a:srgbClr val="000000"/>
              </a:solidFill>
            </a:endParaRPr>
          </a:p>
          <a:p>
            <a:pPr indent="0" lvl="0" marL="0" rtl="0" algn="l">
              <a:spcBef>
                <a:spcPts val="1200"/>
              </a:spcBef>
              <a:spcAft>
                <a:spcPts val="1200"/>
              </a:spcAft>
              <a:buNone/>
            </a:pPr>
            <a:r>
              <a:t/>
            </a:r>
            <a:endParaRPr sz="1100">
              <a:solidFill>
                <a:srgbClr val="0000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Final Design / Demo</a:t>
            </a:r>
            <a:endParaRPr/>
          </a:p>
        </p:txBody>
      </p:sp>
      <p:sp>
        <p:nvSpPr>
          <p:cNvPr id="200" name="Google Shape;200;p29"/>
          <p:cNvSpPr txBox="1"/>
          <p:nvPr>
            <p:ph idx="1" type="body"/>
          </p:nvPr>
        </p:nvSpPr>
        <p:spPr>
          <a:xfrm>
            <a:off x="4117150" y="1441200"/>
            <a:ext cx="4656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u="sng">
                <a:solidFill>
                  <a:schemeClr val="hlink"/>
                </a:solidFill>
                <a:hlinkClick r:id="rId3"/>
              </a:rPr>
              <a:t>https://github.com/BulaCooola/CS-545-Calorie-Calculator</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descr="CS 545 Fall 2023 Project&#10;Branden Bulatao&#10;Sean Payba&#10;Isabel Sutejo&#10;Tiffany Pak" id="201" name="Google Shape;201;p29" title="Calorie Counter Demo">
            <a:hlinkClick r:id="rId4"/>
          </p:cNvPr>
          <p:cNvPicPr preferRelativeResize="0"/>
          <p:nvPr/>
        </p:nvPicPr>
        <p:blipFill>
          <a:blip r:embed="rId5">
            <a:alphaModFix/>
          </a:blip>
          <a:stretch>
            <a:fillRect/>
          </a:stretch>
        </p:blipFill>
        <p:spPr>
          <a:xfrm>
            <a:off x="3552350" y="1930825"/>
            <a:ext cx="5310500" cy="2987150"/>
          </a:xfrm>
          <a:prstGeom prst="rect">
            <a:avLst/>
          </a:prstGeom>
          <a:noFill/>
          <a:ln>
            <a:noFill/>
          </a:ln>
        </p:spPr>
      </p:pic>
      <p:sp>
        <p:nvSpPr>
          <p:cNvPr id="202" name="Google Shape;202;p29"/>
          <p:cNvSpPr txBox="1"/>
          <p:nvPr/>
        </p:nvSpPr>
        <p:spPr>
          <a:xfrm>
            <a:off x="375225" y="1930825"/>
            <a:ext cx="3000000" cy="2880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300">
                <a:latin typeface="Lato"/>
                <a:ea typeface="Lato"/>
                <a:cs typeface="Lato"/>
                <a:sym typeface="Lato"/>
              </a:rPr>
              <a:t>Design Improvements:</a:t>
            </a:r>
            <a:endParaRPr b="1" sz="1300">
              <a:latin typeface="Lato"/>
              <a:ea typeface="Lato"/>
              <a:cs typeface="Lato"/>
              <a:sym typeface="Lato"/>
            </a:endParaRPr>
          </a:p>
          <a:p>
            <a:pPr indent="-298450" lvl="0" marL="457200" rtl="0" algn="l">
              <a:lnSpc>
                <a:spcPct val="115000"/>
              </a:lnSpc>
              <a:spcBef>
                <a:spcPts val="1200"/>
              </a:spcBef>
              <a:spcAft>
                <a:spcPts val="0"/>
              </a:spcAft>
              <a:buClr>
                <a:srgbClr val="000000"/>
              </a:buClr>
              <a:buSzPts val="1100"/>
              <a:buFont typeface="Lato"/>
              <a:buAutoNum type="arabicPeriod"/>
            </a:pPr>
            <a:r>
              <a:rPr lang="en" sz="1100">
                <a:latin typeface="Lato"/>
                <a:ea typeface="Lato"/>
                <a:cs typeface="Lato"/>
                <a:sym typeface="Lato"/>
              </a:rPr>
              <a:t>Added error displays and made them red</a:t>
            </a:r>
            <a:endParaRPr sz="1100">
              <a:latin typeface="Lato"/>
              <a:ea typeface="Lato"/>
              <a:cs typeface="Lato"/>
              <a:sym typeface="Lato"/>
            </a:endParaRPr>
          </a:p>
          <a:p>
            <a:pPr indent="-298450" lvl="0" marL="457200" rtl="0" algn="l">
              <a:lnSpc>
                <a:spcPct val="115000"/>
              </a:lnSpc>
              <a:spcBef>
                <a:spcPts val="0"/>
              </a:spcBef>
              <a:spcAft>
                <a:spcPts val="0"/>
              </a:spcAft>
              <a:buClr>
                <a:srgbClr val="000000"/>
              </a:buClr>
              <a:buSzPts val="1100"/>
              <a:buFont typeface="Lato"/>
              <a:buAutoNum type="arabicPeriod"/>
            </a:pPr>
            <a:r>
              <a:rPr lang="en" sz="1100">
                <a:latin typeface="Lato"/>
                <a:ea typeface="Lato"/>
                <a:cs typeface="Lato"/>
                <a:sym typeface="Lato"/>
              </a:rPr>
              <a:t>Upgraded registration and profile interfaces </a:t>
            </a:r>
            <a:endParaRPr sz="1100">
              <a:latin typeface="Lato"/>
              <a:ea typeface="Lato"/>
              <a:cs typeface="Lato"/>
              <a:sym typeface="Lato"/>
            </a:endParaRPr>
          </a:p>
          <a:p>
            <a:pPr indent="-298450" lvl="1" marL="914400" rtl="0" algn="l">
              <a:lnSpc>
                <a:spcPct val="115000"/>
              </a:lnSpc>
              <a:spcBef>
                <a:spcPts val="0"/>
              </a:spcBef>
              <a:spcAft>
                <a:spcPts val="0"/>
              </a:spcAft>
              <a:buClr>
                <a:schemeClr val="accent1"/>
              </a:buClr>
              <a:buSzPts val="1100"/>
              <a:buFont typeface="Lato"/>
              <a:buAutoNum type="alphaLcPeriod"/>
            </a:pPr>
            <a:r>
              <a:rPr lang="en" sz="1100">
                <a:latin typeface="Lato"/>
                <a:ea typeface="Lato"/>
                <a:cs typeface="Lato"/>
                <a:sym typeface="Lato"/>
              </a:rPr>
              <a:t>Added tables</a:t>
            </a:r>
            <a:endParaRPr sz="1100">
              <a:latin typeface="Lato"/>
              <a:ea typeface="Lato"/>
              <a:cs typeface="Lato"/>
              <a:sym typeface="Lato"/>
            </a:endParaRPr>
          </a:p>
          <a:p>
            <a:pPr indent="-298450" lvl="0" marL="457200" rtl="0" algn="l">
              <a:lnSpc>
                <a:spcPct val="115000"/>
              </a:lnSpc>
              <a:spcBef>
                <a:spcPts val="0"/>
              </a:spcBef>
              <a:spcAft>
                <a:spcPts val="0"/>
              </a:spcAft>
              <a:buClr>
                <a:srgbClr val="000000"/>
              </a:buClr>
              <a:buSzPts val="1100"/>
              <a:buFont typeface="Lato"/>
              <a:buAutoNum type="arabicPeriod"/>
            </a:pPr>
            <a:r>
              <a:rPr lang="en" sz="1100">
                <a:latin typeface="Lato"/>
                <a:ea typeface="Lato"/>
                <a:cs typeface="Lato"/>
                <a:sym typeface="Lato"/>
              </a:rPr>
              <a:t>Improve visuals with FAQ page</a:t>
            </a:r>
            <a:endParaRPr sz="1100">
              <a:latin typeface="Lato"/>
              <a:ea typeface="Lato"/>
              <a:cs typeface="Lato"/>
              <a:sym typeface="Lato"/>
            </a:endParaRPr>
          </a:p>
          <a:p>
            <a:pPr indent="-298450" lvl="0" marL="457200" rtl="0" algn="l">
              <a:lnSpc>
                <a:spcPct val="115000"/>
              </a:lnSpc>
              <a:spcBef>
                <a:spcPts val="0"/>
              </a:spcBef>
              <a:spcAft>
                <a:spcPts val="0"/>
              </a:spcAft>
              <a:buClr>
                <a:srgbClr val="000000"/>
              </a:buClr>
              <a:buSzPts val="1100"/>
              <a:buFont typeface="Lato"/>
              <a:buAutoNum type="arabicPeriod"/>
            </a:pPr>
            <a:r>
              <a:rPr lang="en" sz="1100">
                <a:latin typeface="Lato"/>
                <a:ea typeface="Lato"/>
                <a:cs typeface="Lato"/>
                <a:sym typeface="Lato"/>
              </a:rPr>
              <a:t>Added extra example configurations, tables, and general information for </a:t>
            </a:r>
            <a:r>
              <a:rPr b="1" lang="en" sz="1100">
                <a:latin typeface="Lato"/>
                <a:ea typeface="Lato"/>
                <a:cs typeface="Lato"/>
                <a:sym typeface="Lato"/>
              </a:rPr>
              <a:t>extra guidance</a:t>
            </a:r>
            <a:r>
              <a:rPr lang="en" sz="1100">
                <a:latin typeface="Lato"/>
                <a:ea typeface="Lato"/>
                <a:cs typeface="Lato"/>
                <a:sym typeface="Lato"/>
              </a:rPr>
              <a:t> below calculator</a:t>
            </a:r>
            <a:endParaRPr sz="1100">
              <a:latin typeface="Lato"/>
              <a:ea typeface="Lato"/>
              <a:cs typeface="Lato"/>
              <a:sym typeface="Lato"/>
            </a:endParaRPr>
          </a:p>
          <a:p>
            <a:pPr indent="-298450" lvl="1" marL="914400" rtl="0" algn="l">
              <a:lnSpc>
                <a:spcPct val="115000"/>
              </a:lnSpc>
              <a:spcBef>
                <a:spcPts val="0"/>
              </a:spcBef>
              <a:spcAft>
                <a:spcPts val="0"/>
              </a:spcAft>
              <a:buClr>
                <a:srgbClr val="000000"/>
              </a:buClr>
              <a:buSzPts val="1100"/>
              <a:buFont typeface="Lato"/>
              <a:buAutoNum type="alphaLcPeriod"/>
            </a:pPr>
            <a:r>
              <a:rPr lang="en" sz="1100">
                <a:latin typeface="Lato"/>
                <a:ea typeface="Lato"/>
                <a:cs typeface="Lato"/>
                <a:sym typeface="Lato"/>
              </a:rPr>
              <a:t>Will help fill the mismatch between users intention and allowable actions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1"/>
                                        </p:tgtEl>
                                        <p:attrNameLst>
                                          <p:attrName>style.visibility</p:attrName>
                                        </p:attrNameLst>
                                      </p:cBhvr>
                                      <p:to>
                                        <p:strVal val="visible"/>
                                      </p:to>
                                    </p:set>
                                    <p:animEffect filter="fade" transition="in">
                                      <p:cBhvr>
                                        <p:cTn dur="1000"/>
                                        <p:tgtEl>
                                          <p:spTgt spid="2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0"/>
          <p:cNvSpPr txBox="1"/>
          <p:nvPr>
            <p:ph type="title"/>
          </p:nvPr>
        </p:nvSpPr>
        <p:spPr>
          <a:xfrm>
            <a:off x="256900" y="5647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PAR Review</a:t>
            </a:r>
            <a:endParaRPr/>
          </a:p>
        </p:txBody>
      </p:sp>
      <p:sp>
        <p:nvSpPr>
          <p:cNvPr id="208" name="Google Shape;208;p30"/>
          <p:cNvSpPr txBox="1"/>
          <p:nvPr>
            <p:ph idx="1" type="body"/>
          </p:nvPr>
        </p:nvSpPr>
        <p:spPr>
          <a:xfrm>
            <a:off x="-43800" y="1317975"/>
            <a:ext cx="9231600" cy="36525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935"/>
              <a:buNone/>
            </a:pPr>
            <a:r>
              <a:rPr b="1" lang="en" sz="1205"/>
              <a:t>PERCEPTION</a:t>
            </a:r>
            <a:r>
              <a:rPr lang="en" sz="1205"/>
              <a:t> - In the development of our Calorie Calculator application, we recognize the critical role of perception in user interaction. The user's initial encounter with the application involves understanding and interpreting various inputs, such as age, weight, and activity factor. To enhance perception, we have structured the web pages in a clear and intuitive manner, aiming to facilitate a seamless and user-friendly experience. Despite positive feedback on the ease of input, we identified challenges during testing, particularly in the interpretation of the activity factor. As part of our ongoing efforts, we aim to refine this aspect to ensure a more straightforward and intuitive perception for users.</a:t>
            </a:r>
            <a:endParaRPr sz="1205"/>
          </a:p>
          <a:p>
            <a:pPr indent="0" lvl="0" marL="0" rtl="0" algn="l">
              <a:lnSpc>
                <a:spcPct val="105000"/>
              </a:lnSpc>
              <a:spcBef>
                <a:spcPts val="1200"/>
              </a:spcBef>
              <a:spcAft>
                <a:spcPts val="0"/>
              </a:spcAft>
              <a:buSzPts val="935"/>
              <a:buNone/>
            </a:pPr>
            <a:r>
              <a:rPr b="1" lang="en" sz="1205"/>
              <a:t>ATTENTION </a:t>
            </a:r>
            <a:r>
              <a:rPr lang="en" sz="1205"/>
              <a:t>- Attention is a key aspect of our project, influencing the efficiency of the Calorie Calculator. The time it takes for users to input their information and comprehend the significance of each parameter directly impacts their engagement with the application. Our team has been diligently working on improving the efficiency of the prototype, recognizing that quicker results lead to enhanced user attention. However, during testing, we observed that the current prototype caused confusion, primarily attributed to the intricate nature of the activity factor. Addressing this concern, we are committed to refining the design to capture and maintain user attention effectively.</a:t>
            </a:r>
            <a:endParaRPr sz="1205"/>
          </a:p>
          <a:p>
            <a:pPr indent="0" lvl="0" marL="0" rtl="0" algn="l">
              <a:lnSpc>
                <a:spcPct val="105000"/>
              </a:lnSpc>
              <a:spcBef>
                <a:spcPts val="1200"/>
              </a:spcBef>
              <a:spcAft>
                <a:spcPts val="1200"/>
              </a:spcAft>
              <a:buSzPts val="935"/>
              <a:buNone/>
            </a:pPr>
            <a:r>
              <a:rPr b="1" lang="en" sz="1205"/>
              <a:t>RETENTION</a:t>
            </a:r>
            <a:r>
              <a:rPr lang="en" sz="1205"/>
              <a:t> - In our pursuit of developing a reliable Calorie Calculator application, retention plays a pivotal role in ensuring users grasp and retain the information provided. The accuracy and realism of the results, coupled with clear details regarding weight goals, are central to user retention. Through user tests, we identified a need for improvement in error checking for inputs to avoid misleading calculations. For instance, instances where subjects inputted unrealistic weight loss goals highlighted the importance of refining the application for accurate and realistic outcomes. As we continue to enhance the application, our focus on effective error checking and result clarity aims to maximize user retention by delivering meaningful and comprehensible information about their weight goals.</a:t>
            </a:r>
            <a:endParaRPr sz="1205"/>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Simplicity Review (Laws of Simplicity)</a:t>
            </a:r>
            <a:endParaRPr/>
          </a:p>
        </p:txBody>
      </p:sp>
      <p:sp>
        <p:nvSpPr>
          <p:cNvPr id="214" name="Google Shape;214;p31"/>
          <p:cNvSpPr txBox="1"/>
          <p:nvPr>
            <p:ph idx="1" type="body"/>
          </p:nvPr>
        </p:nvSpPr>
        <p:spPr>
          <a:xfrm>
            <a:off x="79650" y="1853850"/>
            <a:ext cx="8988300" cy="3282000"/>
          </a:xfrm>
          <a:prstGeom prst="rect">
            <a:avLst/>
          </a:prstGeom>
        </p:spPr>
        <p:txBody>
          <a:bodyPr anchorCtr="0" anchor="t" bIns="91425" lIns="91425" spcFirstLastPara="1" rIns="91425" wrap="square" tIns="91425">
            <a:noAutofit/>
          </a:bodyPr>
          <a:lstStyle/>
          <a:p>
            <a:pPr indent="0" lvl="0" marL="0" rtl="0" algn="l">
              <a:spcBef>
                <a:spcPts val="100"/>
              </a:spcBef>
              <a:spcAft>
                <a:spcPts val="0"/>
              </a:spcAft>
              <a:buNone/>
            </a:pPr>
            <a:r>
              <a:rPr b="1" lang="en" sz="1100" u="sng">
                <a:solidFill>
                  <a:schemeClr val="dk2"/>
                </a:solidFill>
                <a:latin typeface="Raleway"/>
                <a:ea typeface="Raleway"/>
                <a:cs typeface="Raleway"/>
                <a:sym typeface="Raleway"/>
              </a:rPr>
              <a:t>Reduce</a:t>
            </a:r>
            <a:r>
              <a:rPr lang="en" sz="1100">
                <a:solidFill>
                  <a:schemeClr val="dk2"/>
                </a:solidFill>
                <a:latin typeface="Raleway"/>
                <a:ea typeface="Raleway"/>
                <a:cs typeface="Raleway"/>
                <a:sym typeface="Raleway"/>
              </a:rPr>
              <a:t>:</a:t>
            </a:r>
            <a:endParaRPr sz="1100">
              <a:solidFill>
                <a:schemeClr val="dk2"/>
              </a:solidFill>
              <a:latin typeface="Raleway"/>
              <a:ea typeface="Raleway"/>
              <a:cs typeface="Raleway"/>
              <a:sym typeface="Raleway"/>
            </a:endParaRPr>
          </a:p>
          <a:p>
            <a:pPr indent="-298450" lvl="0" marL="457200" rtl="0" algn="l">
              <a:spcBef>
                <a:spcPts val="100"/>
              </a:spcBef>
              <a:spcAft>
                <a:spcPts val="0"/>
              </a:spcAft>
              <a:buClr>
                <a:schemeClr val="dk2"/>
              </a:buClr>
              <a:buSzPts val="1100"/>
              <a:buFont typeface="Raleway"/>
              <a:buChar char="●"/>
            </a:pPr>
            <a:r>
              <a:rPr lang="en" sz="1100">
                <a:solidFill>
                  <a:schemeClr val="dk2"/>
                </a:solidFill>
                <a:latin typeface="Raleway"/>
                <a:ea typeface="Raleway"/>
                <a:cs typeface="Raleway"/>
                <a:sym typeface="Raleway"/>
              </a:rPr>
              <a:t>Less complexity</a:t>
            </a:r>
            <a:endParaRPr sz="1100">
              <a:solidFill>
                <a:schemeClr val="dk2"/>
              </a:solidFill>
              <a:latin typeface="Raleway"/>
              <a:ea typeface="Raleway"/>
              <a:cs typeface="Raleway"/>
              <a:sym typeface="Raleway"/>
            </a:endParaRPr>
          </a:p>
          <a:p>
            <a:pPr indent="-298450" lvl="1" marL="914400" rtl="0" algn="l">
              <a:spcBef>
                <a:spcPts val="0"/>
              </a:spcBef>
              <a:spcAft>
                <a:spcPts val="0"/>
              </a:spcAft>
              <a:buClr>
                <a:schemeClr val="dk2"/>
              </a:buClr>
              <a:buSzPts val="1100"/>
              <a:buFont typeface="Raleway"/>
              <a:buChar char="●"/>
            </a:pPr>
            <a:r>
              <a:rPr lang="en">
                <a:solidFill>
                  <a:schemeClr val="dk2"/>
                </a:solidFill>
                <a:latin typeface="Raleway"/>
                <a:ea typeface="Raleway"/>
                <a:cs typeface="Raleway"/>
                <a:sym typeface="Raleway"/>
              </a:rPr>
              <a:t>Identify the absolutely necessary parameters for accurate calorie calculations, such as age, current weight, gender, activity level, and weight goal.</a:t>
            </a:r>
            <a:endParaRPr>
              <a:solidFill>
                <a:schemeClr val="dk2"/>
              </a:solidFill>
              <a:latin typeface="Raleway"/>
              <a:ea typeface="Raleway"/>
              <a:cs typeface="Raleway"/>
              <a:sym typeface="Raleway"/>
            </a:endParaRPr>
          </a:p>
          <a:p>
            <a:pPr indent="-298450" lvl="1" marL="914400" rtl="0" algn="l">
              <a:spcBef>
                <a:spcPts val="0"/>
              </a:spcBef>
              <a:spcAft>
                <a:spcPts val="0"/>
              </a:spcAft>
              <a:buClr>
                <a:schemeClr val="dk2"/>
              </a:buClr>
              <a:buSzPts val="1100"/>
              <a:buFont typeface="Raleway"/>
              <a:buChar char="●"/>
            </a:pPr>
            <a:r>
              <a:rPr lang="en">
                <a:solidFill>
                  <a:schemeClr val="dk2"/>
                </a:solidFill>
                <a:latin typeface="Raleway"/>
                <a:ea typeface="Raleway"/>
                <a:cs typeface="Raleway"/>
                <a:sym typeface="Raleway"/>
              </a:rPr>
              <a:t>Eliminate non-essential inputs that may cause confusion or slow down the input process.</a:t>
            </a:r>
            <a:endParaRPr>
              <a:solidFill>
                <a:schemeClr val="dk2"/>
              </a:solidFill>
              <a:latin typeface="Raleway"/>
              <a:ea typeface="Raleway"/>
              <a:cs typeface="Raleway"/>
              <a:sym typeface="Raleway"/>
            </a:endParaRPr>
          </a:p>
          <a:p>
            <a:pPr indent="-298450" lvl="0" marL="457200" rtl="0" algn="l">
              <a:spcBef>
                <a:spcPts val="0"/>
              </a:spcBef>
              <a:spcAft>
                <a:spcPts val="0"/>
              </a:spcAft>
              <a:buClr>
                <a:schemeClr val="dk2"/>
              </a:buClr>
              <a:buSzPts val="1100"/>
              <a:buFont typeface="Raleway"/>
              <a:buChar char="●"/>
            </a:pPr>
            <a:r>
              <a:rPr lang="en" sz="1100">
                <a:solidFill>
                  <a:schemeClr val="dk2"/>
                </a:solidFill>
                <a:latin typeface="Raleway"/>
                <a:ea typeface="Raleway"/>
                <a:cs typeface="Raleway"/>
                <a:sym typeface="Raleway"/>
              </a:rPr>
              <a:t>Focused interactions</a:t>
            </a:r>
            <a:endParaRPr sz="1100">
              <a:solidFill>
                <a:schemeClr val="dk2"/>
              </a:solidFill>
              <a:latin typeface="Raleway"/>
              <a:ea typeface="Raleway"/>
              <a:cs typeface="Raleway"/>
              <a:sym typeface="Raleway"/>
            </a:endParaRPr>
          </a:p>
          <a:p>
            <a:pPr indent="-298450" lvl="1" marL="914400" rtl="0" algn="l">
              <a:spcBef>
                <a:spcPts val="0"/>
              </a:spcBef>
              <a:spcAft>
                <a:spcPts val="0"/>
              </a:spcAft>
              <a:buClr>
                <a:schemeClr val="dk2"/>
              </a:buClr>
              <a:buSzPts val="1100"/>
              <a:buFont typeface="Raleway"/>
              <a:buChar char="●"/>
            </a:pPr>
            <a:r>
              <a:rPr lang="en">
                <a:solidFill>
                  <a:schemeClr val="dk2"/>
                </a:solidFill>
                <a:latin typeface="Raleway"/>
                <a:ea typeface="Raleway"/>
                <a:cs typeface="Raleway"/>
                <a:sym typeface="Raleway"/>
              </a:rPr>
              <a:t>Consider using default values for certain inputs to further expedite the process, ensuring that users can quickly proceed with minimal effort.</a:t>
            </a:r>
            <a:endParaRPr>
              <a:solidFill>
                <a:schemeClr val="dk2"/>
              </a:solidFill>
              <a:latin typeface="Raleway"/>
              <a:ea typeface="Raleway"/>
              <a:cs typeface="Raleway"/>
              <a:sym typeface="Raleway"/>
            </a:endParaRPr>
          </a:p>
          <a:p>
            <a:pPr indent="0" lvl="0" marL="0" rtl="0" algn="l">
              <a:spcBef>
                <a:spcPts val="100"/>
              </a:spcBef>
              <a:spcAft>
                <a:spcPts val="0"/>
              </a:spcAft>
              <a:buNone/>
            </a:pPr>
            <a:r>
              <a:rPr b="1" lang="en" sz="1100" u="sng">
                <a:solidFill>
                  <a:srgbClr val="343541"/>
                </a:solidFill>
                <a:latin typeface="Raleway"/>
                <a:ea typeface="Raleway"/>
                <a:cs typeface="Raleway"/>
                <a:sym typeface="Raleway"/>
              </a:rPr>
              <a:t>Learn</a:t>
            </a:r>
            <a:r>
              <a:rPr lang="en" sz="1100">
                <a:solidFill>
                  <a:srgbClr val="343541"/>
                </a:solidFill>
                <a:latin typeface="Raleway"/>
                <a:ea typeface="Raleway"/>
                <a:cs typeface="Raleway"/>
                <a:sym typeface="Raleway"/>
              </a:rPr>
              <a:t>: </a:t>
            </a:r>
            <a:endParaRPr sz="1100">
              <a:solidFill>
                <a:srgbClr val="343541"/>
              </a:solidFill>
              <a:latin typeface="Raleway"/>
              <a:ea typeface="Raleway"/>
              <a:cs typeface="Raleway"/>
              <a:sym typeface="Raleway"/>
            </a:endParaRPr>
          </a:p>
          <a:p>
            <a:pPr indent="-298450" lvl="0" marL="457200" rtl="0" algn="l">
              <a:spcBef>
                <a:spcPts val="100"/>
              </a:spcBef>
              <a:spcAft>
                <a:spcPts val="0"/>
              </a:spcAft>
              <a:buClr>
                <a:srgbClr val="343541"/>
              </a:buClr>
              <a:buSzPts val="1100"/>
              <a:buFont typeface="Raleway"/>
              <a:buChar char="●"/>
            </a:pPr>
            <a:r>
              <a:rPr lang="en" sz="1100">
                <a:solidFill>
                  <a:srgbClr val="343541"/>
                </a:solidFill>
                <a:latin typeface="Raleway"/>
                <a:ea typeface="Raleway"/>
                <a:cs typeface="Raleway"/>
                <a:sym typeface="Raleway"/>
              </a:rPr>
              <a:t>Educational Feedback</a:t>
            </a:r>
            <a:endParaRPr sz="1100">
              <a:solidFill>
                <a:srgbClr val="343541"/>
              </a:solidFill>
              <a:latin typeface="Raleway"/>
              <a:ea typeface="Raleway"/>
              <a:cs typeface="Raleway"/>
              <a:sym typeface="Raleway"/>
            </a:endParaRPr>
          </a:p>
          <a:p>
            <a:pPr indent="-298450" lvl="0" marL="914400" rtl="0" algn="l">
              <a:spcBef>
                <a:spcPts val="0"/>
              </a:spcBef>
              <a:spcAft>
                <a:spcPts val="0"/>
              </a:spcAft>
              <a:buClr>
                <a:srgbClr val="343541"/>
              </a:buClr>
              <a:buSzPts val="1100"/>
              <a:buFont typeface="Raleway"/>
              <a:buChar char="●"/>
            </a:pPr>
            <a:r>
              <a:rPr lang="en" sz="1100">
                <a:solidFill>
                  <a:srgbClr val="343541"/>
                </a:solidFill>
                <a:latin typeface="Raleway"/>
                <a:ea typeface="Raleway"/>
                <a:cs typeface="Raleway"/>
                <a:sym typeface="Raleway"/>
              </a:rPr>
              <a:t>Implement a help section next to each input field to explain the purpose and significance of that particular parameter.</a:t>
            </a:r>
            <a:endParaRPr sz="1100">
              <a:solidFill>
                <a:srgbClr val="343541"/>
              </a:solidFill>
              <a:latin typeface="Raleway"/>
              <a:ea typeface="Raleway"/>
              <a:cs typeface="Raleway"/>
              <a:sym typeface="Raleway"/>
            </a:endParaRPr>
          </a:p>
          <a:p>
            <a:pPr indent="-298450" lvl="0" marL="914400" rtl="0" algn="l">
              <a:spcBef>
                <a:spcPts val="0"/>
              </a:spcBef>
              <a:spcAft>
                <a:spcPts val="0"/>
              </a:spcAft>
              <a:buClr>
                <a:srgbClr val="343541"/>
              </a:buClr>
              <a:buSzPts val="1100"/>
              <a:buFont typeface="Raleway"/>
              <a:buChar char="●"/>
            </a:pPr>
            <a:r>
              <a:rPr lang="en" sz="1100">
                <a:solidFill>
                  <a:srgbClr val="343541"/>
                </a:solidFill>
                <a:latin typeface="Raleway"/>
                <a:ea typeface="Raleway"/>
                <a:cs typeface="Raleway"/>
                <a:sym typeface="Raleway"/>
              </a:rPr>
              <a:t>Provide real-time feedback as users input their data, explaining how each piece of information contributes to the overall calorie calculation.</a:t>
            </a:r>
            <a:endParaRPr sz="1100">
              <a:solidFill>
                <a:srgbClr val="343541"/>
              </a:solidFill>
              <a:latin typeface="Raleway"/>
              <a:ea typeface="Raleway"/>
              <a:cs typeface="Raleway"/>
              <a:sym typeface="Raleway"/>
            </a:endParaRPr>
          </a:p>
          <a:p>
            <a:pPr indent="-298450" lvl="0" marL="914400" rtl="0" algn="l">
              <a:spcBef>
                <a:spcPts val="0"/>
              </a:spcBef>
              <a:spcAft>
                <a:spcPts val="0"/>
              </a:spcAft>
              <a:buClr>
                <a:srgbClr val="343541"/>
              </a:buClr>
              <a:buSzPts val="1100"/>
              <a:buFont typeface="Raleway"/>
              <a:buChar char="●"/>
            </a:pPr>
            <a:r>
              <a:rPr lang="en" sz="1100">
                <a:solidFill>
                  <a:srgbClr val="343541"/>
                </a:solidFill>
                <a:latin typeface="Raleway"/>
                <a:ea typeface="Raleway"/>
                <a:cs typeface="Raleway"/>
                <a:sym typeface="Raleway"/>
              </a:rPr>
              <a:t>Include a summary or educational section in the results page, offering insights into the calculated calorie goals, why they matter, and potential next steps for the user based on the results.</a:t>
            </a:r>
            <a:endParaRPr sz="1100">
              <a:solidFill>
                <a:srgbClr val="343541"/>
              </a:solidFill>
              <a:latin typeface="Raleway"/>
              <a:ea typeface="Raleway"/>
              <a:cs typeface="Raleway"/>
              <a:sym typeface="Raleway"/>
            </a:endParaRPr>
          </a:p>
          <a:p>
            <a:pPr indent="0" lvl="0" marL="0" rtl="0" algn="l">
              <a:spcBef>
                <a:spcPts val="100"/>
              </a:spcBef>
              <a:spcAft>
                <a:spcPts val="100"/>
              </a:spcAft>
              <a:buNone/>
            </a:pPr>
            <a:r>
              <a:t/>
            </a:r>
            <a:endParaRPr sz="1100">
              <a:solidFill>
                <a:srgbClr val="343541"/>
              </a:solidFill>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Calorie Counting Website Description</a:t>
            </a:r>
            <a:endParaRPr/>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900"/>
              <a:t>Focusing on the design elements and user experience, the general purpose of this project is for users to have an enjoyable and easy experience while on their fitness journey. This tool allows user estimate their caloric needs based on their weight goals, log their foods that they have taken, and learn more ways to find a healthy lifestyle.</a:t>
            </a:r>
            <a:endParaRPr sz="19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Simplicity Review (Laws of Simplicity)</a:t>
            </a:r>
            <a:endParaRPr/>
          </a:p>
        </p:txBody>
      </p:sp>
      <p:sp>
        <p:nvSpPr>
          <p:cNvPr id="220" name="Google Shape;220;p32"/>
          <p:cNvSpPr txBox="1"/>
          <p:nvPr>
            <p:ph idx="1" type="body"/>
          </p:nvPr>
        </p:nvSpPr>
        <p:spPr>
          <a:xfrm>
            <a:off x="79650" y="1853850"/>
            <a:ext cx="8988300" cy="328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00000"/>
                </a:solidFill>
                <a:latin typeface="Arial"/>
                <a:ea typeface="Arial"/>
                <a:cs typeface="Arial"/>
                <a:sym typeface="Arial"/>
              </a:rPr>
              <a:t>In our Calorie Calculator project, our design philosophy revolves around prioritizing the principles of "Reduce" and "Learn" to deliver a streamlined, efficient, and educational user experience. Under the banner of "Reduce," we aim to simplify the user interface by identifying and focusing on essential parameters crucial for accurate calorie calculations, including age, current weight, gender, activity level, and weight goal. By eliminating non-essential inputs, we minimize complexity and expedite the input process, fostering a user-friendly environment. Additionally, we consider incorporating default values for certain inputs to further enhance efficiency, allowing users to proceed with minimal effort.</a:t>
            </a:r>
            <a:endParaRPr sz="1200">
              <a:solidFill>
                <a:srgbClr val="000000"/>
              </a:solidFill>
              <a:latin typeface="Arial"/>
              <a:ea typeface="Arial"/>
              <a:cs typeface="Arial"/>
              <a:sym typeface="Arial"/>
            </a:endParaRPr>
          </a:p>
          <a:p>
            <a:pPr indent="0" lvl="0" marL="0" rtl="0" algn="l">
              <a:spcBef>
                <a:spcPts val="0"/>
              </a:spcBef>
              <a:spcAft>
                <a:spcPts val="0"/>
              </a:spcAft>
              <a:buNone/>
            </a:pPr>
            <a:r>
              <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Complementing this simplicity-driven approach, the "Learn" aspect of our design centers on educational feedback. We provide users with a comprehensive understanding of the calorie calculation process by implementing a help section next to each input field, elucidating the purpose and significance of each parameter. Real-time feedback during data input explains how individual inputs contribute to the overall calorie calculation, empowering users with knowledge about their personalized goals. To extend this educational journey, our results page includes a summary section, offering insights into calculated calorie goals, their importance, and potential next steps for users. By seamlessly integrating education into our design, we strive to empower users in making informed decisions and fostering a balanced and sustainable lifestyle.</a:t>
            </a:r>
            <a:endParaRPr sz="1200">
              <a:solidFill>
                <a:srgbClr val="343541"/>
              </a:solidFill>
              <a:latin typeface="Raleway"/>
              <a:ea typeface="Raleway"/>
              <a:cs typeface="Raleway"/>
              <a:sym typeface="Raleway"/>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Error Consideration</a:t>
            </a:r>
            <a:endParaRPr/>
          </a:p>
        </p:txBody>
      </p:sp>
      <p:sp>
        <p:nvSpPr>
          <p:cNvPr id="226" name="Google Shape;226;p33"/>
          <p:cNvSpPr txBox="1"/>
          <p:nvPr>
            <p:ph idx="1" type="body"/>
          </p:nvPr>
        </p:nvSpPr>
        <p:spPr>
          <a:xfrm>
            <a:off x="729450" y="2078875"/>
            <a:ext cx="7688700" cy="2666400"/>
          </a:xfrm>
          <a:prstGeom prst="rect">
            <a:avLst/>
          </a:prstGeom>
        </p:spPr>
        <p:txBody>
          <a:bodyPr anchorCtr="0" anchor="t" bIns="91425" lIns="91425" spcFirstLastPara="1" rIns="91425" wrap="square" tIns="91425">
            <a:normAutofit lnSpcReduction="10000"/>
          </a:bodyPr>
          <a:lstStyle/>
          <a:p>
            <a:pPr indent="-311150" lvl="0" marL="457200" rtl="0" algn="l">
              <a:spcBef>
                <a:spcPts val="0"/>
              </a:spcBef>
              <a:spcAft>
                <a:spcPts val="0"/>
              </a:spcAft>
              <a:buSzPts val="1300"/>
              <a:buChar char="-"/>
            </a:pPr>
            <a:r>
              <a:rPr lang="en"/>
              <a:t>When you are logged in, we still see a login option on the home page, but we redirect the user to their profile</a:t>
            </a:r>
            <a:endParaRPr/>
          </a:p>
          <a:p>
            <a:pPr indent="-298450" lvl="1" marL="914400" rtl="0" algn="l">
              <a:spcBef>
                <a:spcPts val="0"/>
              </a:spcBef>
              <a:spcAft>
                <a:spcPts val="0"/>
              </a:spcAft>
              <a:buSzPts val="1100"/>
              <a:buChar char="-"/>
            </a:pPr>
            <a:r>
              <a:rPr lang="en"/>
              <a:t>This helps users stay away from pages they don’t have to be in.</a:t>
            </a:r>
            <a:endParaRPr/>
          </a:p>
          <a:p>
            <a:pPr indent="-311150" lvl="0" marL="457200" rtl="0" algn="l">
              <a:spcBef>
                <a:spcPts val="0"/>
              </a:spcBef>
              <a:spcAft>
                <a:spcPts val="0"/>
              </a:spcAft>
              <a:buSzPts val="1300"/>
              <a:buChar char="-"/>
            </a:pPr>
            <a:r>
              <a:rPr lang="en"/>
              <a:t>The same is with registering, so when you are logged in already and click the register option, the user is redirected to their profile</a:t>
            </a:r>
            <a:endParaRPr/>
          </a:p>
          <a:p>
            <a:pPr indent="-311150" lvl="0" marL="457200" rtl="0" algn="l">
              <a:spcBef>
                <a:spcPts val="0"/>
              </a:spcBef>
              <a:spcAft>
                <a:spcPts val="0"/>
              </a:spcAft>
              <a:buSzPts val="1300"/>
              <a:buChar char="-"/>
            </a:pPr>
            <a:r>
              <a:rPr lang="en"/>
              <a:t>If a user is lost on what value to enter there is an FAQ section with further information and </a:t>
            </a:r>
            <a:r>
              <a:rPr lang="en"/>
              <a:t>information</a:t>
            </a:r>
            <a:r>
              <a:rPr lang="en"/>
              <a:t> on the sides as well as example inputs</a:t>
            </a:r>
            <a:endParaRPr/>
          </a:p>
          <a:p>
            <a:pPr indent="-311150" lvl="0" marL="457200" rtl="0" algn="l">
              <a:spcBef>
                <a:spcPts val="0"/>
              </a:spcBef>
              <a:spcAft>
                <a:spcPts val="0"/>
              </a:spcAft>
              <a:buSzPts val="1300"/>
              <a:buChar char="-"/>
            </a:pPr>
            <a:r>
              <a:rPr lang="en"/>
              <a:t>There is also error checking for if the user did not complete all inputs into the calculator and when registering an account if the user already exists</a:t>
            </a:r>
            <a:endParaRPr/>
          </a:p>
          <a:p>
            <a:pPr indent="-298450" lvl="1" marL="914400" rtl="0" algn="l">
              <a:spcBef>
                <a:spcPts val="0"/>
              </a:spcBef>
              <a:spcAft>
                <a:spcPts val="0"/>
              </a:spcAft>
              <a:buSzPts val="1100"/>
              <a:buChar char="-"/>
            </a:pPr>
            <a:r>
              <a:rPr lang="en"/>
              <a:t>If the hours for the activity factor is not equal 24, when user submits, it will throw an error message and a number of how many hours they currently put it.</a:t>
            </a:r>
            <a:endParaRPr/>
          </a:p>
          <a:p>
            <a:pPr indent="-311150" lvl="0" marL="457200" rtl="0" algn="l">
              <a:spcBef>
                <a:spcPts val="0"/>
              </a:spcBef>
              <a:spcAft>
                <a:spcPts val="0"/>
              </a:spcAft>
              <a:buSzPts val="1300"/>
              <a:buChar char="-"/>
            </a:pPr>
            <a:r>
              <a:rPr b="1" lang="en"/>
              <a:t>Error messages are red, getting the user’s attention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Accessibility Evaluation</a:t>
            </a:r>
            <a:endParaRPr/>
          </a:p>
        </p:txBody>
      </p:sp>
      <p:sp>
        <p:nvSpPr>
          <p:cNvPr id="232" name="Google Shape;232;p3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b="1" lang="en"/>
              <a:t>It was difficult to evaluate accessibility due to our website being done on a localhost environment. However, our website kept some design elements in mind.</a:t>
            </a:r>
            <a:endParaRPr b="1"/>
          </a:p>
          <a:p>
            <a:pPr indent="-311150" lvl="0" marL="457200" rtl="0" algn="l">
              <a:spcBef>
                <a:spcPts val="0"/>
              </a:spcBef>
              <a:spcAft>
                <a:spcPts val="0"/>
              </a:spcAft>
              <a:buSzPts val="1300"/>
              <a:buChar char="-"/>
            </a:pPr>
            <a:r>
              <a:rPr lang="en"/>
              <a:t>Color Blind Friendly</a:t>
            </a:r>
            <a:endParaRPr/>
          </a:p>
          <a:p>
            <a:pPr indent="-298450" lvl="1" marL="914400" rtl="0" algn="l">
              <a:spcBef>
                <a:spcPts val="0"/>
              </a:spcBef>
              <a:spcAft>
                <a:spcPts val="0"/>
              </a:spcAft>
              <a:buSzPts val="1100"/>
              <a:buChar char="-"/>
            </a:pPr>
            <a:r>
              <a:rPr lang="en"/>
              <a:t>Website is monochrome and has strong contrast. Only thing with color is error pop ups (red).</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Heuristic Evaluation </a:t>
            </a:r>
            <a:endParaRPr/>
          </a:p>
        </p:txBody>
      </p:sp>
      <p:sp>
        <p:nvSpPr>
          <p:cNvPr id="238" name="Google Shape;238;p35"/>
          <p:cNvSpPr txBox="1"/>
          <p:nvPr>
            <p:ph idx="1" type="body"/>
          </p:nvPr>
        </p:nvSpPr>
        <p:spPr>
          <a:xfrm>
            <a:off x="189875" y="1781525"/>
            <a:ext cx="8228400" cy="25584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275"/>
              <a:buNone/>
            </a:pPr>
            <a:r>
              <a:rPr lang="en" sz="1225"/>
              <a:t>Nielsen’s and Kessler’s</a:t>
            </a:r>
            <a:endParaRPr sz="1225"/>
          </a:p>
          <a:p>
            <a:pPr indent="-306387" lvl="0" marL="457200" rtl="0" algn="l">
              <a:lnSpc>
                <a:spcPct val="115000"/>
              </a:lnSpc>
              <a:spcBef>
                <a:spcPts val="1200"/>
              </a:spcBef>
              <a:spcAft>
                <a:spcPts val="0"/>
              </a:spcAft>
              <a:buSzPts val="1225"/>
              <a:buChar char="●"/>
            </a:pPr>
            <a:r>
              <a:rPr b="1" lang="en" sz="1225"/>
              <a:t>Simple and natural dialogue</a:t>
            </a:r>
            <a:r>
              <a:rPr lang="en" sz="1225"/>
              <a:t>: </a:t>
            </a:r>
            <a:endParaRPr sz="1225"/>
          </a:p>
          <a:p>
            <a:pPr indent="-306387" lvl="1" marL="914400" rtl="0" algn="l">
              <a:lnSpc>
                <a:spcPct val="115000"/>
              </a:lnSpc>
              <a:spcBef>
                <a:spcPts val="0"/>
              </a:spcBef>
              <a:spcAft>
                <a:spcPts val="0"/>
              </a:spcAft>
              <a:buSzPts val="1225"/>
              <a:buChar char="○"/>
            </a:pPr>
            <a:r>
              <a:rPr lang="en" sz="1225"/>
              <a:t>Language is </a:t>
            </a:r>
            <a:r>
              <a:rPr lang="en" sz="1225"/>
              <a:t>concise and comprehensible</a:t>
            </a:r>
            <a:endParaRPr sz="1225"/>
          </a:p>
          <a:p>
            <a:pPr indent="-306387" lvl="0" marL="457200" rtl="0" algn="l">
              <a:lnSpc>
                <a:spcPct val="115000"/>
              </a:lnSpc>
              <a:spcBef>
                <a:spcPts val="0"/>
              </a:spcBef>
              <a:spcAft>
                <a:spcPts val="0"/>
              </a:spcAft>
              <a:buSzPts val="1225"/>
              <a:buChar char="●"/>
            </a:pPr>
            <a:r>
              <a:rPr b="1" lang="en" sz="1225"/>
              <a:t>Consistency: </a:t>
            </a:r>
            <a:r>
              <a:rPr lang="en" sz="1225"/>
              <a:t> </a:t>
            </a:r>
            <a:endParaRPr sz="1225"/>
          </a:p>
          <a:p>
            <a:pPr indent="-306387" lvl="1" marL="914400" rtl="0" algn="l">
              <a:lnSpc>
                <a:spcPct val="115000"/>
              </a:lnSpc>
              <a:spcBef>
                <a:spcPts val="0"/>
              </a:spcBef>
              <a:spcAft>
                <a:spcPts val="0"/>
              </a:spcAft>
              <a:buSzPts val="1225"/>
              <a:buChar char="○"/>
            </a:pPr>
            <a:r>
              <a:rPr lang="en" sz="1225"/>
              <a:t>Theme of website is consistent. Design elements (color, box designs, titles, etc) are consistent.</a:t>
            </a:r>
            <a:endParaRPr sz="1225"/>
          </a:p>
          <a:p>
            <a:pPr indent="-306387" lvl="0" marL="457200" rtl="0" algn="l">
              <a:lnSpc>
                <a:spcPct val="115000"/>
              </a:lnSpc>
              <a:spcBef>
                <a:spcPts val="0"/>
              </a:spcBef>
              <a:spcAft>
                <a:spcPts val="0"/>
              </a:spcAft>
              <a:buSzPts val="1225"/>
              <a:buChar char="●"/>
            </a:pPr>
            <a:r>
              <a:rPr b="1" lang="en" sz="1225"/>
              <a:t>Error Prevention: </a:t>
            </a:r>
            <a:endParaRPr b="1" sz="1225"/>
          </a:p>
          <a:p>
            <a:pPr indent="-306387" lvl="1" marL="914400" rtl="0" algn="l">
              <a:lnSpc>
                <a:spcPct val="115000"/>
              </a:lnSpc>
              <a:spcBef>
                <a:spcPts val="0"/>
              </a:spcBef>
              <a:spcAft>
                <a:spcPts val="0"/>
              </a:spcAft>
              <a:buSzPts val="1225"/>
              <a:buChar char="○"/>
            </a:pPr>
            <a:r>
              <a:rPr lang="en" sz="1225"/>
              <a:t>Alerts users if the site is going to resubmit a calculation. </a:t>
            </a:r>
            <a:endParaRPr sz="1225"/>
          </a:p>
          <a:p>
            <a:pPr indent="-306387" lvl="0" marL="457200" rtl="0" algn="l">
              <a:lnSpc>
                <a:spcPct val="115000"/>
              </a:lnSpc>
              <a:spcBef>
                <a:spcPts val="0"/>
              </a:spcBef>
              <a:spcAft>
                <a:spcPts val="0"/>
              </a:spcAft>
              <a:buSzPts val="1225"/>
              <a:buChar char="●"/>
            </a:pPr>
            <a:r>
              <a:rPr b="1" lang="en" sz="1225"/>
              <a:t>Precise and constructive error messages: </a:t>
            </a:r>
            <a:r>
              <a:rPr lang="en" sz="1225"/>
              <a:t> </a:t>
            </a:r>
            <a:endParaRPr sz="1225"/>
          </a:p>
          <a:p>
            <a:pPr indent="-306387" lvl="1" marL="914400" rtl="0" algn="l">
              <a:lnSpc>
                <a:spcPct val="115000"/>
              </a:lnSpc>
              <a:spcBef>
                <a:spcPts val="0"/>
              </a:spcBef>
              <a:spcAft>
                <a:spcPts val="0"/>
              </a:spcAft>
              <a:buSzPts val="1225"/>
              <a:buChar char="○"/>
            </a:pPr>
            <a:r>
              <a:rPr lang="en" sz="1225"/>
              <a:t>Website alerts users of bad inputs / requests with plain english. Alerts are relevant to their errors, helping users know what inputs to fix.</a:t>
            </a:r>
            <a:endParaRPr sz="1225"/>
          </a:p>
          <a:p>
            <a:pPr indent="-306387" lvl="0" marL="457200" rtl="0" algn="l">
              <a:lnSpc>
                <a:spcPct val="115000"/>
              </a:lnSpc>
              <a:spcBef>
                <a:spcPts val="0"/>
              </a:spcBef>
              <a:spcAft>
                <a:spcPts val="0"/>
              </a:spcAft>
              <a:buSzPts val="1225"/>
              <a:buChar char="●"/>
            </a:pPr>
            <a:r>
              <a:rPr b="1" lang="en" sz="1225"/>
              <a:t>Aesthetic and minimalist design:</a:t>
            </a:r>
            <a:r>
              <a:rPr lang="en" sz="1225"/>
              <a:t> Website is consistent with it’s interfaces. Colors are consistent. Information is provided when needed.</a:t>
            </a:r>
            <a:endParaRPr sz="1225"/>
          </a:p>
          <a:p>
            <a:pPr indent="-306387" lvl="0" marL="457200" rtl="0" algn="l">
              <a:lnSpc>
                <a:spcPct val="115000"/>
              </a:lnSpc>
              <a:spcBef>
                <a:spcPts val="0"/>
              </a:spcBef>
              <a:spcAft>
                <a:spcPts val="0"/>
              </a:spcAft>
              <a:buSzPts val="1225"/>
              <a:buChar char="●"/>
            </a:pPr>
            <a:r>
              <a:rPr b="1" lang="en" sz="1225"/>
              <a:t>Help and documentation</a:t>
            </a:r>
            <a:r>
              <a:rPr lang="en" sz="1225"/>
              <a:t>: Website offers many guides and FAQ that </a:t>
            </a:r>
            <a:r>
              <a:rPr lang="en" sz="1225"/>
              <a:t>users</a:t>
            </a:r>
            <a:r>
              <a:rPr lang="en" sz="1225"/>
              <a:t> can access for more information</a:t>
            </a:r>
            <a:endParaRPr sz="1225"/>
          </a:p>
          <a:p>
            <a:pPr indent="0" lvl="0" marL="0" rtl="0" algn="l">
              <a:lnSpc>
                <a:spcPct val="95000"/>
              </a:lnSpc>
              <a:spcBef>
                <a:spcPts val="1200"/>
              </a:spcBef>
              <a:spcAft>
                <a:spcPts val="0"/>
              </a:spcAft>
              <a:buSzPts val="275"/>
              <a:buNone/>
            </a:pPr>
            <a:r>
              <a:t/>
            </a:r>
            <a:endParaRPr sz="1225"/>
          </a:p>
          <a:p>
            <a:pPr indent="0" lvl="0" marL="0" rtl="0" algn="l">
              <a:lnSpc>
                <a:spcPct val="95000"/>
              </a:lnSpc>
              <a:spcBef>
                <a:spcPts val="1200"/>
              </a:spcBef>
              <a:spcAft>
                <a:spcPts val="0"/>
              </a:spcAft>
              <a:buSzPts val="275"/>
              <a:buNone/>
            </a:pPr>
            <a:r>
              <a:t/>
            </a:r>
            <a:endParaRPr sz="1225"/>
          </a:p>
          <a:p>
            <a:pPr indent="0" lvl="0" marL="0" rtl="0" algn="l">
              <a:lnSpc>
                <a:spcPct val="95000"/>
              </a:lnSpc>
              <a:spcBef>
                <a:spcPts val="1200"/>
              </a:spcBef>
              <a:spcAft>
                <a:spcPts val="1200"/>
              </a:spcAft>
              <a:buSzPts val="275"/>
              <a:buNone/>
            </a:pPr>
            <a:r>
              <a:t/>
            </a:r>
            <a:endParaRPr sz="1225"/>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Targeted E - Revisited</a:t>
            </a:r>
            <a:endParaRPr/>
          </a:p>
        </p:txBody>
      </p:sp>
      <p:sp>
        <p:nvSpPr>
          <p:cNvPr id="244" name="Google Shape;244;p3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With our goal of making our website easy to learn, we added different kinds of error checking to inform the user when they have an incorrect input</a:t>
            </a:r>
            <a:endParaRPr/>
          </a:p>
          <a:p>
            <a:pPr indent="-311150" lvl="0" marL="457200" rtl="0" algn="l">
              <a:spcBef>
                <a:spcPts val="0"/>
              </a:spcBef>
              <a:spcAft>
                <a:spcPts val="0"/>
              </a:spcAft>
              <a:buSzPts val="1300"/>
              <a:buChar char="-"/>
            </a:pPr>
            <a:r>
              <a:rPr lang="en"/>
              <a:t>We made our FAQ more interactive to the user and more visually </a:t>
            </a:r>
            <a:r>
              <a:rPr lang="en"/>
              <a:t>appealing by making the questions clickable</a:t>
            </a:r>
            <a:endParaRPr/>
          </a:p>
          <a:p>
            <a:pPr indent="-311150" lvl="0" marL="457200" rtl="0" algn="l">
              <a:spcBef>
                <a:spcPts val="0"/>
              </a:spcBef>
              <a:spcAft>
                <a:spcPts val="0"/>
              </a:spcAft>
              <a:buSzPts val="1300"/>
              <a:buChar char="-"/>
            </a:pPr>
            <a:r>
              <a:rPr lang="en"/>
              <a:t>To make our website more user friendly and easier to understand, we have extra example configurations and tables to guide our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Work	</a:t>
            </a:r>
            <a:endParaRPr/>
          </a:p>
        </p:txBody>
      </p:sp>
      <p:sp>
        <p:nvSpPr>
          <p:cNvPr id="250" name="Google Shape;250;p3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Adding other calculators (body fat %, BMI)</a:t>
            </a:r>
            <a:endParaRPr/>
          </a:p>
          <a:p>
            <a:pPr indent="-311150" lvl="0" marL="457200" rtl="0" algn="l">
              <a:spcBef>
                <a:spcPts val="0"/>
              </a:spcBef>
              <a:spcAft>
                <a:spcPts val="0"/>
              </a:spcAft>
              <a:buSzPts val="1300"/>
              <a:buChar char="-"/>
            </a:pPr>
            <a:r>
              <a:rPr lang="en"/>
              <a:t>Adding weight tracker:</a:t>
            </a:r>
            <a:endParaRPr/>
          </a:p>
          <a:p>
            <a:pPr indent="-298450" lvl="1" marL="914400" rtl="0" algn="l">
              <a:spcBef>
                <a:spcPts val="0"/>
              </a:spcBef>
              <a:spcAft>
                <a:spcPts val="0"/>
              </a:spcAft>
              <a:buSzPts val="1100"/>
              <a:buChar char="-"/>
            </a:pPr>
            <a:r>
              <a:rPr lang="en"/>
              <a:t>Each tracker personalized for each user</a:t>
            </a:r>
            <a:endParaRPr/>
          </a:p>
          <a:p>
            <a:pPr indent="-298450" lvl="1" marL="914400" rtl="0" algn="l">
              <a:spcBef>
                <a:spcPts val="0"/>
              </a:spcBef>
              <a:spcAft>
                <a:spcPts val="0"/>
              </a:spcAft>
              <a:buSzPts val="1100"/>
              <a:buChar char="-"/>
            </a:pPr>
            <a:r>
              <a:rPr lang="en"/>
              <a:t>Able to visually see different changes of weights</a:t>
            </a:r>
            <a:endParaRPr/>
          </a:p>
          <a:p>
            <a:pPr indent="-311150" lvl="0" marL="457200" rtl="0" algn="l">
              <a:spcBef>
                <a:spcPts val="0"/>
              </a:spcBef>
              <a:spcAft>
                <a:spcPts val="0"/>
              </a:spcAft>
              <a:buSzPts val="1300"/>
              <a:buChar char="-"/>
            </a:pPr>
            <a:r>
              <a:rPr lang="en"/>
              <a:t>More fitness information</a:t>
            </a:r>
            <a:endParaRPr/>
          </a:p>
          <a:p>
            <a:pPr indent="-298450" lvl="1" marL="914400" rtl="0" algn="l">
              <a:spcBef>
                <a:spcPts val="0"/>
              </a:spcBef>
              <a:spcAft>
                <a:spcPts val="0"/>
              </a:spcAft>
              <a:buSzPts val="1100"/>
              <a:buChar char="-"/>
            </a:pPr>
            <a:r>
              <a:rPr lang="en"/>
              <a:t>Like mewing</a:t>
            </a:r>
            <a:endParaRPr/>
          </a:p>
          <a:p>
            <a:pPr indent="-311150" lvl="0" marL="457200" rtl="0" algn="l">
              <a:spcBef>
                <a:spcPts val="0"/>
              </a:spcBef>
              <a:spcAft>
                <a:spcPts val="0"/>
              </a:spcAft>
              <a:buSzPts val="1300"/>
              <a:buChar char="-"/>
            </a:pPr>
            <a:r>
              <a:rPr lang="en"/>
              <a:t>Adding food tracker</a:t>
            </a:r>
            <a:endParaRPr/>
          </a:p>
          <a:p>
            <a:pPr indent="-311150" lvl="0" marL="457200" rtl="0" algn="l">
              <a:spcBef>
                <a:spcPts val="0"/>
              </a:spcBef>
              <a:spcAft>
                <a:spcPts val="0"/>
              </a:spcAft>
              <a:buSzPts val="1300"/>
              <a:buChar char="-"/>
            </a:pPr>
            <a:r>
              <a:rPr lang="en"/>
              <a:t>Better interface on the home page</a:t>
            </a:r>
            <a:endParaRPr/>
          </a:p>
          <a:p>
            <a:pPr indent="-311150" lvl="0" marL="457200" rtl="0" algn="l">
              <a:spcBef>
                <a:spcPts val="0"/>
              </a:spcBef>
              <a:spcAft>
                <a:spcPts val="0"/>
              </a:spcAft>
              <a:buSzPts val="1300"/>
              <a:buChar char="-"/>
            </a:pPr>
            <a:r>
              <a:rPr lang="en"/>
              <a:t>text-to-speech</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Works Cited</a:t>
            </a:r>
            <a:endParaRPr/>
          </a:p>
        </p:txBody>
      </p:sp>
      <p:sp>
        <p:nvSpPr>
          <p:cNvPr id="256" name="Google Shape;256;p3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eriod"/>
            </a:pPr>
            <a:r>
              <a:rPr lang="en" u="sng">
                <a:solidFill>
                  <a:schemeClr val="hlink"/>
                </a:solidFill>
                <a:hlinkClick r:id="rId3"/>
              </a:rPr>
              <a:t>https://obesitymedicine.org/obesity-care-in-college-students-in-the-us/#:~:text=A%20significant%20number%20of%20college,the%20overweight%20or%20obese%20category</a:t>
            </a:r>
            <a:r>
              <a:rPr lang="en"/>
              <a:t>. </a:t>
            </a:r>
            <a:endParaRPr/>
          </a:p>
          <a:p>
            <a:pPr indent="-311150" lvl="0" marL="457200" rtl="0" algn="l">
              <a:spcBef>
                <a:spcPts val="0"/>
              </a:spcBef>
              <a:spcAft>
                <a:spcPts val="0"/>
              </a:spcAft>
              <a:buSzPts val="1300"/>
              <a:buAutoNum type="arabicPeriod"/>
            </a:pPr>
            <a:r>
              <a:rPr lang="en" u="sng">
                <a:solidFill>
                  <a:schemeClr val="hlink"/>
                </a:solidFill>
                <a:hlinkClick r:id="rId4"/>
              </a:rPr>
              <a:t>https://www.health.com/mewing-7098082#:~:text=Mewing%20is%20a%20facial%20reconstructing,%2C%20breathing%2C%20or%20orthodontic%20issues.</a:t>
            </a:r>
            <a:endParaRPr/>
          </a:p>
          <a:p>
            <a:pPr indent="-311150" lvl="0" marL="457200" rtl="0" algn="l">
              <a:spcBef>
                <a:spcPts val="0"/>
              </a:spcBef>
              <a:spcAft>
                <a:spcPts val="0"/>
              </a:spcAft>
              <a:buSzPts val="1300"/>
              <a:buAutoNum type="arabicPeriod"/>
            </a:pPr>
            <a:r>
              <a:rPr lang="en" u="sng">
                <a:solidFill>
                  <a:schemeClr val="hlink"/>
                </a:solidFill>
                <a:hlinkClick r:id="rId5"/>
              </a:rPr>
              <a:t>https://reference.medscape.com/calculator/846/mifflin-st-jeor-equation</a:t>
            </a:r>
            <a:r>
              <a:rPr lang="en"/>
              <a:t> </a:t>
            </a:r>
            <a:endParaRPr/>
          </a:p>
          <a:p>
            <a:pPr indent="-311150" lvl="0" marL="457200" rtl="0" algn="l">
              <a:spcBef>
                <a:spcPts val="0"/>
              </a:spcBef>
              <a:spcAft>
                <a:spcPts val="0"/>
              </a:spcAft>
              <a:buSzPts val="1300"/>
              <a:buAutoNum type="arabicPeriod"/>
            </a:pPr>
            <a:r>
              <a:rPr lang="en" u="sng">
                <a:solidFill>
                  <a:schemeClr val="hlink"/>
                </a:solidFill>
                <a:hlinkClick r:id="rId6"/>
              </a:rPr>
              <a:t>https://nutrium.com/blog/mifflin-st-jeor-for-nutrition-professionals/</a:t>
            </a:r>
            <a:r>
              <a:rPr lang="en"/>
              <a: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Targeted E - Easy to Learn</a:t>
            </a:r>
            <a:endParaRPr/>
          </a:p>
        </p:txBody>
      </p:sp>
      <p:sp>
        <p:nvSpPr>
          <p:cNvPr id="99" name="Google Shape;99;p1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Focused on Easy to Learn aspect</a:t>
            </a:r>
            <a:endParaRPr sz="1800"/>
          </a:p>
          <a:p>
            <a:pPr indent="-317500" lvl="1" marL="914400" rtl="0" algn="l">
              <a:spcBef>
                <a:spcPts val="0"/>
              </a:spcBef>
              <a:spcAft>
                <a:spcPts val="0"/>
              </a:spcAft>
              <a:buSzPts val="1400"/>
              <a:buChar char="-"/>
            </a:pPr>
            <a:r>
              <a:rPr lang="en" sz="1400"/>
              <a:t>Wanted to get users to learn more about the relationship of calories and their goals of losing, maintaining, or gaining weight</a:t>
            </a:r>
            <a:endParaRPr sz="1400"/>
          </a:p>
          <a:p>
            <a:pPr indent="-317500" lvl="1" marL="914400" rtl="0" algn="l">
              <a:spcBef>
                <a:spcPts val="0"/>
              </a:spcBef>
              <a:spcAft>
                <a:spcPts val="0"/>
              </a:spcAft>
              <a:buSzPts val="1400"/>
              <a:buChar char="-"/>
            </a:pPr>
            <a:r>
              <a:rPr lang="en" sz="1400"/>
              <a:t>Any user with or without any experience of using a calorie counter will be able to easily interpret the results and gain knowledge regarding their diets</a:t>
            </a:r>
            <a:endParaRPr sz="1400"/>
          </a:p>
          <a:p>
            <a:pPr indent="-342900" lvl="0" marL="457200" rtl="0" algn="l">
              <a:spcBef>
                <a:spcPts val="0"/>
              </a:spcBef>
              <a:spcAft>
                <a:spcPts val="0"/>
              </a:spcAft>
              <a:buSzPts val="1800"/>
              <a:buChar char="-"/>
            </a:pPr>
            <a:r>
              <a:rPr lang="en" sz="1800"/>
              <a:t> Experience should be easy, and at the same time informative</a:t>
            </a:r>
            <a:endParaRPr sz="1800"/>
          </a:p>
          <a:p>
            <a:pPr indent="0" lvl="0" marL="0" rtl="0" algn="l">
              <a:lnSpc>
                <a:spcPct val="95000"/>
              </a:lnSpc>
              <a:spcBef>
                <a:spcPts val="1200"/>
              </a:spcBef>
              <a:spcAft>
                <a:spcPts val="0"/>
              </a:spcAft>
              <a:buNone/>
            </a:pPr>
            <a:r>
              <a:t/>
            </a:r>
            <a:endParaRPr sz="1800"/>
          </a:p>
          <a:p>
            <a:pPr indent="0" lvl="0" marL="0" rtl="0" algn="l">
              <a:spcBef>
                <a:spcPts val="1200"/>
              </a:spcBef>
              <a:spcAft>
                <a:spcPts val="1200"/>
              </a:spcAft>
              <a:buNone/>
            </a:pPr>
            <a:r>
              <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Measurement of Improvement - # of attempts made</a:t>
            </a:r>
            <a:endParaRPr/>
          </a:p>
        </p:txBody>
      </p:sp>
      <p:sp>
        <p:nvSpPr>
          <p:cNvPr id="105" name="Google Shape;105;p16"/>
          <p:cNvSpPr txBox="1"/>
          <p:nvPr>
            <p:ph idx="1" type="body"/>
          </p:nvPr>
        </p:nvSpPr>
        <p:spPr>
          <a:xfrm>
            <a:off x="729450" y="2346950"/>
            <a:ext cx="7688700" cy="22611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For quantitative measurements, we measured the attempts made for calculating their calories</a:t>
            </a:r>
            <a:endParaRPr sz="1400"/>
          </a:p>
          <a:p>
            <a:pPr indent="-317500" lvl="1" marL="914400" rtl="0" algn="l">
              <a:spcBef>
                <a:spcPts val="0"/>
              </a:spcBef>
              <a:spcAft>
                <a:spcPts val="0"/>
              </a:spcAft>
              <a:buSzPts val="1400"/>
              <a:buChar char="-"/>
            </a:pPr>
            <a:r>
              <a:rPr lang="en" sz="1400"/>
              <a:t>If the user makes more than 5 attempts to make a realistic calculation, then it indicated that the website is difficult to understand.</a:t>
            </a:r>
            <a:endParaRPr sz="1400"/>
          </a:p>
          <a:p>
            <a:pPr indent="-317500" lvl="1" marL="914400" rtl="0" algn="l">
              <a:spcBef>
                <a:spcPts val="0"/>
              </a:spcBef>
              <a:spcAft>
                <a:spcPts val="0"/>
              </a:spcAft>
              <a:buSzPts val="1400"/>
              <a:buChar char="-"/>
            </a:pPr>
            <a:r>
              <a:rPr lang="en" sz="1400"/>
              <a:t>If the user made less </a:t>
            </a:r>
            <a:r>
              <a:rPr lang="en" sz="1400"/>
              <a:t>attempts</a:t>
            </a:r>
            <a:r>
              <a:rPr lang="en" sz="1400"/>
              <a:t>, then it indicated that they understood how the calculator is used.</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Target Population</a:t>
            </a:r>
            <a:endParaRPr/>
          </a:p>
        </p:txBody>
      </p:sp>
      <p:sp>
        <p:nvSpPr>
          <p:cNvPr id="111" name="Google Shape;111;p1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SzPts val="1900"/>
              <a:buChar char="-"/>
            </a:pPr>
            <a:r>
              <a:rPr lang="en" sz="1900"/>
              <a:t>College students, or anyone else who has trouble solidifying their fitness goals and don’t know where to start</a:t>
            </a:r>
            <a:endParaRPr sz="1900"/>
          </a:p>
          <a:p>
            <a:pPr indent="-349250" lvl="1" marL="914400" rtl="0" algn="l">
              <a:spcBef>
                <a:spcPts val="0"/>
              </a:spcBef>
              <a:spcAft>
                <a:spcPts val="0"/>
              </a:spcAft>
              <a:buSzPts val="1900"/>
              <a:buChar char="-"/>
            </a:pPr>
            <a:r>
              <a:rPr lang="en" sz="1900"/>
              <a:t>Regular students</a:t>
            </a:r>
            <a:endParaRPr sz="1900"/>
          </a:p>
          <a:p>
            <a:pPr indent="-349250" lvl="1" marL="914400" rtl="0" algn="l">
              <a:spcBef>
                <a:spcPts val="0"/>
              </a:spcBef>
              <a:spcAft>
                <a:spcPts val="0"/>
              </a:spcAft>
              <a:buSzPts val="1900"/>
              <a:buChar char="-"/>
            </a:pPr>
            <a:r>
              <a:rPr lang="en" sz="1900"/>
              <a:t>Student-athletes</a:t>
            </a:r>
            <a:endParaRPr sz="19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Preliminary Industry Data</a:t>
            </a:r>
            <a:endParaRPr/>
          </a:p>
        </p:txBody>
      </p:sp>
      <p:sp>
        <p:nvSpPr>
          <p:cNvPr id="117" name="Google Shape;117;p1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A significant number of college students gain weight during their college years. Almost 1 in 3 college American students have obesity presently (1). According to a survey in 2021, 44% of college students in the US described their weight as more than normal, i.e. either in the overweight or obese category</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9"/>
          <p:cNvSpPr txBox="1"/>
          <p:nvPr>
            <p:ph type="title"/>
          </p:nvPr>
        </p:nvSpPr>
        <p:spPr>
          <a:xfrm>
            <a:off x="727650" y="5989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Persona </a:t>
            </a:r>
            <a:endParaRPr/>
          </a:p>
          <a:p>
            <a:pPr indent="0" lvl="0" marL="0" rtl="0" algn="l">
              <a:spcBef>
                <a:spcPts val="0"/>
              </a:spcBef>
              <a:spcAft>
                <a:spcPts val="0"/>
              </a:spcAft>
              <a:buNone/>
            </a:pPr>
            <a:r>
              <a:t/>
            </a:r>
            <a:endParaRPr/>
          </a:p>
          <a:p>
            <a:pPr indent="0" lvl="0" marL="0" rtl="0" algn="l">
              <a:spcBef>
                <a:spcPts val="0"/>
              </a:spcBef>
              <a:spcAft>
                <a:spcPts val="0"/>
              </a:spcAft>
              <a:buNone/>
            </a:pPr>
            <a:r>
              <a:rPr b="0" lang="en" sz="2044"/>
              <a:t>Name: Bradley</a:t>
            </a:r>
            <a:endParaRPr b="0" sz="2044"/>
          </a:p>
          <a:p>
            <a:pPr indent="0" lvl="0" marL="0" rtl="0" algn="l">
              <a:spcBef>
                <a:spcPts val="0"/>
              </a:spcBef>
              <a:spcAft>
                <a:spcPts val="0"/>
              </a:spcAft>
              <a:buNone/>
            </a:pPr>
            <a:r>
              <a:rPr b="0" lang="en" sz="2044"/>
              <a:t>Age: 19</a:t>
            </a:r>
            <a:endParaRPr b="0" sz="2044"/>
          </a:p>
          <a:p>
            <a:pPr indent="0" lvl="0" marL="0" rtl="0" algn="l">
              <a:spcBef>
                <a:spcPts val="0"/>
              </a:spcBef>
              <a:spcAft>
                <a:spcPts val="0"/>
              </a:spcAft>
              <a:buNone/>
            </a:pPr>
            <a:r>
              <a:rPr b="0" lang="en" sz="2044"/>
              <a:t>Occupation: Student</a:t>
            </a:r>
            <a:endParaRPr b="0" sz="2044"/>
          </a:p>
        </p:txBody>
      </p:sp>
      <p:sp>
        <p:nvSpPr>
          <p:cNvPr id="123" name="Google Shape;123;p19"/>
          <p:cNvSpPr txBox="1"/>
          <p:nvPr>
            <p:ph idx="1" type="body"/>
          </p:nvPr>
        </p:nvSpPr>
        <p:spPr>
          <a:xfrm>
            <a:off x="729450" y="2341975"/>
            <a:ext cx="8129700" cy="2645100"/>
          </a:xfrm>
          <a:prstGeom prst="rect">
            <a:avLst/>
          </a:prstGeom>
        </p:spPr>
        <p:txBody>
          <a:bodyPr anchorCtr="0" anchor="t" bIns="91425" lIns="91425" spcFirstLastPara="1" rIns="91425" wrap="square" tIns="91425">
            <a:normAutofit fontScale="92500" lnSpcReduction="20000"/>
          </a:bodyPr>
          <a:lstStyle/>
          <a:p>
            <a:pPr indent="-299085" lvl="0" marL="457200" rtl="0" algn="l">
              <a:spcBef>
                <a:spcPts val="0"/>
              </a:spcBef>
              <a:spcAft>
                <a:spcPts val="0"/>
              </a:spcAft>
              <a:buSzPct val="100000"/>
              <a:buChar char="-"/>
            </a:pPr>
            <a:r>
              <a:rPr lang="en" sz="1200"/>
              <a:t>College student who goes to Stevens Institute of Technology</a:t>
            </a:r>
            <a:endParaRPr sz="1200"/>
          </a:p>
          <a:p>
            <a:pPr indent="-299085" lvl="0" marL="457200" rtl="0" algn="l">
              <a:spcBef>
                <a:spcPts val="0"/>
              </a:spcBef>
              <a:spcAft>
                <a:spcPts val="0"/>
              </a:spcAft>
              <a:buSzPct val="100000"/>
              <a:buChar char="-"/>
            </a:pPr>
            <a:r>
              <a:rPr lang="en" sz="1200"/>
              <a:t>Started gaining weight after coming to college</a:t>
            </a:r>
            <a:endParaRPr sz="1200"/>
          </a:p>
          <a:p>
            <a:pPr indent="-299085" lvl="0" marL="457200" rtl="0" algn="l">
              <a:spcBef>
                <a:spcPts val="0"/>
              </a:spcBef>
              <a:spcAft>
                <a:spcPts val="0"/>
              </a:spcAft>
              <a:buSzPct val="100000"/>
              <a:buChar char="-"/>
            </a:pPr>
            <a:r>
              <a:rPr lang="en" sz="1200"/>
              <a:t>Enjoys eating inside his dorm and uses meal swipes to bring food back to his dorm</a:t>
            </a:r>
            <a:endParaRPr sz="1200"/>
          </a:p>
          <a:p>
            <a:pPr indent="-299085" lvl="0" marL="457200" rtl="0" algn="l">
              <a:spcBef>
                <a:spcPts val="0"/>
              </a:spcBef>
              <a:spcAft>
                <a:spcPts val="0"/>
              </a:spcAft>
              <a:buSzPct val="100000"/>
              <a:buChar char="-"/>
            </a:pPr>
            <a:r>
              <a:rPr lang="en" sz="1200"/>
              <a:t>Tends to order delivery from fast food places on Washington Street</a:t>
            </a:r>
            <a:endParaRPr sz="1200"/>
          </a:p>
          <a:p>
            <a:pPr indent="-299085" lvl="0" marL="457200" rtl="0" algn="l">
              <a:spcBef>
                <a:spcPts val="0"/>
              </a:spcBef>
              <a:spcAft>
                <a:spcPts val="0"/>
              </a:spcAft>
              <a:buSzPct val="100000"/>
              <a:buChar char="-"/>
            </a:pPr>
            <a:r>
              <a:rPr lang="en" sz="1200"/>
              <a:t>Wants to turn his life around by losing weight and being more active</a:t>
            </a:r>
            <a:endParaRPr sz="1200"/>
          </a:p>
          <a:p>
            <a:pPr indent="0" lvl="0" marL="0" rtl="0" algn="l">
              <a:spcBef>
                <a:spcPts val="1200"/>
              </a:spcBef>
              <a:spcAft>
                <a:spcPts val="0"/>
              </a:spcAft>
              <a:buNone/>
            </a:pPr>
            <a:r>
              <a:rPr lang="en" sz="1200"/>
              <a:t>One day after Bradley grabbed some McDonald’s through delivery, his roommate challenged him to lose 15 pounds within 1 month. Bradley was feeling quite dubious, but he looked in the mirror and was not happy with what he saw. The challenge sparked something inside of him, and he decided that it was time to make a change in his life. He did not know where to start, so he turned to the “Calorie Counting” website to figure out how many calories he needed to cut per week. He registered an account and was able to see the calories that he needed to achieve his weight goal after logging his information. He was new to this, so the FAQ and additional examples helped him get started with his fitness journey.</a:t>
            </a:r>
            <a:endParaRPr sz="1200"/>
          </a:p>
          <a:p>
            <a:pPr indent="0" lvl="0" marL="0" rtl="0" algn="l">
              <a:spcBef>
                <a:spcPts val="1200"/>
              </a:spcBef>
              <a:spcAft>
                <a:spcPts val="1200"/>
              </a:spcAft>
              <a:buNone/>
            </a:pPr>
            <a:r>
              <a:rPr lang="en" sz="1200"/>
              <a:t>1 month later: He has now become a gigachad and stays </a:t>
            </a:r>
            <a:r>
              <a:rPr b="1" lang="en" sz="1682" u="sng">
                <a:solidFill>
                  <a:schemeClr val="hlink"/>
                </a:solidFill>
                <a:hlinkClick r:id="rId3"/>
              </a:rPr>
              <a:t>mewing</a:t>
            </a:r>
            <a:r>
              <a:rPr lang="en" sz="100"/>
              <a:t>.</a:t>
            </a:r>
            <a:endParaRPr sz="100"/>
          </a:p>
        </p:txBody>
      </p:sp>
      <p:pic>
        <p:nvPicPr>
          <p:cNvPr id="124" name="Google Shape;124;p19"/>
          <p:cNvPicPr preferRelativeResize="0"/>
          <p:nvPr/>
        </p:nvPicPr>
        <p:blipFill>
          <a:blip r:embed="rId4">
            <a:alphaModFix/>
          </a:blip>
          <a:stretch>
            <a:fillRect/>
          </a:stretch>
        </p:blipFill>
        <p:spPr>
          <a:xfrm>
            <a:off x="6239800" y="598900"/>
            <a:ext cx="2619375" cy="1743075"/>
          </a:xfrm>
          <a:prstGeom prst="rect">
            <a:avLst/>
          </a:prstGeom>
          <a:noFill/>
          <a:ln>
            <a:noFill/>
          </a:ln>
        </p:spPr>
      </p:pic>
      <p:pic>
        <p:nvPicPr>
          <p:cNvPr id="125" name="Google Shape;125;p19"/>
          <p:cNvPicPr preferRelativeResize="0"/>
          <p:nvPr/>
        </p:nvPicPr>
        <p:blipFill>
          <a:blip r:embed="rId5">
            <a:alphaModFix/>
          </a:blip>
          <a:stretch>
            <a:fillRect/>
          </a:stretch>
        </p:blipFill>
        <p:spPr>
          <a:xfrm>
            <a:off x="5107538" y="4407200"/>
            <a:ext cx="2375900" cy="6473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0"/>
          <p:cNvSpPr txBox="1"/>
          <p:nvPr>
            <p:ph type="title"/>
          </p:nvPr>
        </p:nvSpPr>
        <p:spPr>
          <a:xfrm>
            <a:off x="645675" y="5982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First Design (Paper Prototype)</a:t>
            </a:r>
            <a:endParaRPr/>
          </a:p>
        </p:txBody>
      </p:sp>
      <p:pic>
        <p:nvPicPr>
          <p:cNvPr id="131" name="Google Shape;131;p20"/>
          <p:cNvPicPr preferRelativeResize="0"/>
          <p:nvPr/>
        </p:nvPicPr>
        <p:blipFill>
          <a:blip r:embed="rId3">
            <a:alphaModFix/>
          </a:blip>
          <a:stretch>
            <a:fillRect/>
          </a:stretch>
        </p:blipFill>
        <p:spPr>
          <a:xfrm>
            <a:off x="252925" y="1770050"/>
            <a:ext cx="4097167" cy="2984850"/>
          </a:xfrm>
          <a:prstGeom prst="rect">
            <a:avLst/>
          </a:prstGeom>
          <a:noFill/>
          <a:ln>
            <a:noFill/>
          </a:ln>
        </p:spPr>
      </p:pic>
      <p:pic>
        <p:nvPicPr>
          <p:cNvPr id="132" name="Google Shape;132;p20"/>
          <p:cNvPicPr preferRelativeResize="0"/>
          <p:nvPr/>
        </p:nvPicPr>
        <p:blipFill>
          <a:blip r:embed="rId4">
            <a:alphaModFix/>
          </a:blip>
          <a:stretch>
            <a:fillRect/>
          </a:stretch>
        </p:blipFill>
        <p:spPr>
          <a:xfrm>
            <a:off x="4495025" y="2070760"/>
            <a:ext cx="2016323" cy="1651074"/>
          </a:xfrm>
          <a:prstGeom prst="rect">
            <a:avLst/>
          </a:prstGeom>
          <a:noFill/>
          <a:ln>
            <a:noFill/>
          </a:ln>
        </p:spPr>
      </p:pic>
      <p:pic>
        <p:nvPicPr>
          <p:cNvPr id="133" name="Google Shape;133;p20"/>
          <p:cNvPicPr preferRelativeResize="0"/>
          <p:nvPr/>
        </p:nvPicPr>
        <p:blipFill>
          <a:blip r:embed="rId5">
            <a:alphaModFix/>
          </a:blip>
          <a:stretch>
            <a:fillRect/>
          </a:stretch>
        </p:blipFill>
        <p:spPr>
          <a:xfrm>
            <a:off x="6856775" y="1770050"/>
            <a:ext cx="1926324" cy="19253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User feedback - first design</a:t>
            </a:r>
            <a:endParaRPr/>
          </a:p>
        </p:txBody>
      </p:sp>
      <p:sp>
        <p:nvSpPr>
          <p:cNvPr id="139" name="Google Shape;139;p2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Users unsure what should be buttons and what should not</a:t>
            </a:r>
            <a:endParaRPr/>
          </a:p>
          <a:p>
            <a:pPr indent="-311150" lvl="0" marL="457200" rtl="0" algn="l">
              <a:spcBef>
                <a:spcPts val="0"/>
              </a:spcBef>
              <a:spcAft>
                <a:spcPts val="0"/>
              </a:spcAft>
              <a:buSzPts val="1300"/>
              <a:buChar char="●"/>
            </a:pPr>
            <a:r>
              <a:rPr lang="en"/>
              <a:t>Users find words seem cluttered, difficult to read</a:t>
            </a:r>
            <a:endParaRPr/>
          </a:p>
          <a:p>
            <a:pPr indent="-311150" lvl="0" marL="457200" rtl="0" algn="l">
              <a:spcBef>
                <a:spcPts val="0"/>
              </a:spcBef>
              <a:spcAft>
                <a:spcPts val="0"/>
              </a:spcAft>
              <a:buSzPts val="1300"/>
              <a:buChar char="●"/>
            </a:pPr>
            <a:r>
              <a:rPr lang="en"/>
              <a:t>Too much text and an overwhelming amount of information</a:t>
            </a:r>
            <a:endParaRPr/>
          </a:p>
          <a:p>
            <a:pPr indent="-311150" lvl="0" marL="457200" rtl="0" algn="l">
              <a:spcBef>
                <a:spcPts val="0"/>
              </a:spcBef>
              <a:spcAft>
                <a:spcPts val="0"/>
              </a:spcAft>
              <a:buSzPts val="1300"/>
              <a:buChar char="●"/>
            </a:pPr>
            <a:r>
              <a:rPr lang="en"/>
              <a:t>One person mentioned that there were too many links at the top which made it feel difficult to choose which links to go to as there were so many options</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en"/>
              <a:t>Number of users tested: 2</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